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handoutMasterIdLst>
    <p:handoutMasterId r:id="rId26"/>
  </p:handoutMasterIdLst>
  <p:sldIdLst>
    <p:sldId id="256" r:id="rId2"/>
    <p:sldId id="294" r:id="rId3"/>
    <p:sldId id="335" r:id="rId4"/>
    <p:sldId id="266" r:id="rId5"/>
    <p:sldId id="342" r:id="rId6"/>
    <p:sldId id="356" r:id="rId7"/>
    <p:sldId id="357" r:id="rId8"/>
    <p:sldId id="352" r:id="rId9"/>
    <p:sldId id="353" r:id="rId10"/>
    <p:sldId id="355" r:id="rId11"/>
    <p:sldId id="354" r:id="rId12"/>
    <p:sldId id="343" r:id="rId13"/>
    <p:sldId id="360" r:id="rId14"/>
    <p:sldId id="359" r:id="rId15"/>
    <p:sldId id="346" r:id="rId16"/>
    <p:sldId id="348" r:id="rId17"/>
    <p:sldId id="349" r:id="rId18"/>
    <p:sldId id="351" r:id="rId19"/>
    <p:sldId id="286" r:id="rId20"/>
    <p:sldId id="350" r:id="rId21"/>
    <p:sldId id="324" r:id="rId22"/>
    <p:sldId id="292" r:id="rId23"/>
    <p:sldId id="340" r:id="rId24"/>
    <p:sldId id="341"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99CCFF"/>
    <a:srgbClr val="0033CC"/>
    <a:srgbClr val="FFFFCC"/>
    <a:srgbClr val="008000"/>
    <a:srgbClr val="CCCCFF"/>
    <a:srgbClr val="99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595" autoAdjust="0"/>
  </p:normalViewPr>
  <p:slideViewPr>
    <p:cSldViewPr snapToGrid="0">
      <p:cViewPr varScale="1">
        <p:scale>
          <a:sx n="95" d="100"/>
          <a:sy n="95" d="100"/>
        </p:scale>
        <p:origin x="1531" y="3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C578E1B-A51E-4329-B6A7-431199BDB779}"/>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Verdana" panose="020B0604030504040204" pitchFamily="34" charset="0"/>
              </a:defRPr>
            </a:lvl1pPr>
          </a:lstStyle>
          <a:p>
            <a:endParaRPr lang="en-US" altLang="en-US"/>
          </a:p>
        </p:txBody>
      </p:sp>
      <p:sp>
        <p:nvSpPr>
          <p:cNvPr id="15363" name="Rectangle 3">
            <a:extLst>
              <a:ext uri="{FF2B5EF4-FFF2-40B4-BE49-F238E27FC236}">
                <a16:creationId xmlns:a16="http://schemas.microsoft.com/office/drawing/2014/main" id="{02A9851D-650A-4486-88CE-E045E92CA4A7}"/>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Verdana" panose="020B0604030504040204" pitchFamily="34" charset="0"/>
              </a:defRPr>
            </a:lvl1pPr>
          </a:lstStyle>
          <a:p>
            <a:endParaRPr lang="en-US" altLang="en-US"/>
          </a:p>
        </p:txBody>
      </p:sp>
      <p:sp>
        <p:nvSpPr>
          <p:cNvPr id="15364" name="Rectangle 4">
            <a:extLst>
              <a:ext uri="{FF2B5EF4-FFF2-40B4-BE49-F238E27FC236}">
                <a16:creationId xmlns:a16="http://schemas.microsoft.com/office/drawing/2014/main" id="{856C4604-1C96-48C2-8FE5-C4445BC5F3BF}"/>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Verdana" panose="020B0604030504040204" pitchFamily="34" charset="0"/>
              </a:defRPr>
            </a:lvl1pPr>
          </a:lstStyle>
          <a:p>
            <a:endParaRPr lang="en-US" altLang="en-US"/>
          </a:p>
        </p:txBody>
      </p:sp>
      <p:sp>
        <p:nvSpPr>
          <p:cNvPr id="15365" name="Rectangle 5">
            <a:extLst>
              <a:ext uri="{FF2B5EF4-FFF2-40B4-BE49-F238E27FC236}">
                <a16:creationId xmlns:a16="http://schemas.microsoft.com/office/drawing/2014/main" id="{D2C4B9CE-D75E-4A9E-8A1F-7CE17BFC4064}"/>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Verdana" panose="020B0604030504040204" pitchFamily="34" charset="0"/>
              </a:defRPr>
            </a:lvl1pPr>
          </a:lstStyle>
          <a:p>
            <a:fld id="{589DA5F4-3A6A-4F76-ADE8-B5A76F283385}"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20834" name="Group 2">
            <a:extLst>
              <a:ext uri="{FF2B5EF4-FFF2-40B4-BE49-F238E27FC236}">
                <a16:creationId xmlns:a16="http://schemas.microsoft.com/office/drawing/2014/main" id="{1D9F058E-7FBD-415B-BD3F-5719C7AC96F3}"/>
              </a:ext>
            </a:extLst>
          </p:cNvPr>
          <p:cNvGrpSpPr>
            <a:grpSpLocks/>
          </p:cNvGrpSpPr>
          <p:nvPr/>
        </p:nvGrpSpPr>
        <p:grpSpPr bwMode="auto">
          <a:xfrm>
            <a:off x="0" y="0"/>
            <a:ext cx="9144000" cy="6856413"/>
            <a:chOff x="0" y="0"/>
            <a:chExt cx="5760" cy="4319"/>
          </a:xfrm>
        </p:grpSpPr>
        <p:sp>
          <p:nvSpPr>
            <p:cNvPr id="120835" name="Freeform 3">
              <a:extLst>
                <a:ext uri="{FF2B5EF4-FFF2-40B4-BE49-F238E27FC236}">
                  <a16:creationId xmlns:a16="http://schemas.microsoft.com/office/drawing/2014/main" id="{83620FC3-25C7-4BBA-BB7D-5BA5D9CA8AB2}"/>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36" name="Freeform 4">
              <a:extLst>
                <a:ext uri="{FF2B5EF4-FFF2-40B4-BE49-F238E27FC236}">
                  <a16:creationId xmlns:a16="http://schemas.microsoft.com/office/drawing/2014/main" id="{CF2B3638-43D1-4E61-BB0C-E8CA00683076}"/>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37" name="Freeform 5">
              <a:extLst>
                <a:ext uri="{FF2B5EF4-FFF2-40B4-BE49-F238E27FC236}">
                  <a16:creationId xmlns:a16="http://schemas.microsoft.com/office/drawing/2014/main" id="{FF156583-C544-4401-9880-381DA268BA3B}"/>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38" name="Freeform 6">
              <a:extLst>
                <a:ext uri="{FF2B5EF4-FFF2-40B4-BE49-F238E27FC236}">
                  <a16:creationId xmlns:a16="http://schemas.microsoft.com/office/drawing/2014/main" id="{183E1513-CDB3-4C4B-AC94-024A06730A41}"/>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39" name="Freeform 7">
              <a:extLst>
                <a:ext uri="{FF2B5EF4-FFF2-40B4-BE49-F238E27FC236}">
                  <a16:creationId xmlns:a16="http://schemas.microsoft.com/office/drawing/2014/main" id="{72748D79-51DD-40E5-AA34-D9F08AE403E3}"/>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0840" name="Freeform 8">
              <a:extLst>
                <a:ext uri="{FF2B5EF4-FFF2-40B4-BE49-F238E27FC236}">
                  <a16:creationId xmlns:a16="http://schemas.microsoft.com/office/drawing/2014/main" id="{52E25DBF-B043-442A-86A7-6C61D71B4D42}"/>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41" name="Freeform 9">
              <a:extLst>
                <a:ext uri="{FF2B5EF4-FFF2-40B4-BE49-F238E27FC236}">
                  <a16:creationId xmlns:a16="http://schemas.microsoft.com/office/drawing/2014/main" id="{3022410C-5576-4F65-ACBD-FE494D5C3F17}"/>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42" name="Freeform 10">
              <a:extLst>
                <a:ext uri="{FF2B5EF4-FFF2-40B4-BE49-F238E27FC236}">
                  <a16:creationId xmlns:a16="http://schemas.microsoft.com/office/drawing/2014/main" id="{0B4B14F6-1E58-4B89-B1C6-53C051E7C4EE}"/>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43" name="Freeform 11">
              <a:extLst>
                <a:ext uri="{FF2B5EF4-FFF2-40B4-BE49-F238E27FC236}">
                  <a16:creationId xmlns:a16="http://schemas.microsoft.com/office/drawing/2014/main" id="{88447DBB-8388-4319-A943-ECF906E1A43C}"/>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44" name="Freeform 12">
              <a:extLst>
                <a:ext uri="{FF2B5EF4-FFF2-40B4-BE49-F238E27FC236}">
                  <a16:creationId xmlns:a16="http://schemas.microsoft.com/office/drawing/2014/main" id="{C27F931C-6131-49E6-9AD3-BAC2178F6B7C}"/>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45" name="Freeform 13">
              <a:extLst>
                <a:ext uri="{FF2B5EF4-FFF2-40B4-BE49-F238E27FC236}">
                  <a16:creationId xmlns:a16="http://schemas.microsoft.com/office/drawing/2014/main" id="{9032D371-09D4-45B8-9786-8F47A5A00004}"/>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46" name="Freeform 14">
              <a:extLst>
                <a:ext uri="{FF2B5EF4-FFF2-40B4-BE49-F238E27FC236}">
                  <a16:creationId xmlns:a16="http://schemas.microsoft.com/office/drawing/2014/main" id="{AAC6CF76-124C-4284-B373-DCAD5AA02EE7}"/>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47" name="Freeform 15">
              <a:extLst>
                <a:ext uri="{FF2B5EF4-FFF2-40B4-BE49-F238E27FC236}">
                  <a16:creationId xmlns:a16="http://schemas.microsoft.com/office/drawing/2014/main" id="{67884509-74DF-4217-B6C9-5B521C242347}"/>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48" name="Freeform 16">
              <a:extLst>
                <a:ext uri="{FF2B5EF4-FFF2-40B4-BE49-F238E27FC236}">
                  <a16:creationId xmlns:a16="http://schemas.microsoft.com/office/drawing/2014/main" id="{7D1C5667-5903-4E7C-BB7B-DF1B260BC365}"/>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49" name="Freeform 17">
              <a:extLst>
                <a:ext uri="{FF2B5EF4-FFF2-40B4-BE49-F238E27FC236}">
                  <a16:creationId xmlns:a16="http://schemas.microsoft.com/office/drawing/2014/main" id="{CE1B27F4-3813-4965-A973-70517A76CB3D}"/>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50" name="Freeform 18">
              <a:extLst>
                <a:ext uri="{FF2B5EF4-FFF2-40B4-BE49-F238E27FC236}">
                  <a16:creationId xmlns:a16="http://schemas.microsoft.com/office/drawing/2014/main" id="{161856D7-7442-47AD-B50E-A0DC12C9D27F}"/>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51" name="Freeform 19">
              <a:extLst>
                <a:ext uri="{FF2B5EF4-FFF2-40B4-BE49-F238E27FC236}">
                  <a16:creationId xmlns:a16="http://schemas.microsoft.com/office/drawing/2014/main" id="{75BA1999-C9D5-40E8-86C3-3CEE146C9B67}"/>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52" name="Freeform 20">
              <a:extLst>
                <a:ext uri="{FF2B5EF4-FFF2-40B4-BE49-F238E27FC236}">
                  <a16:creationId xmlns:a16="http://schemas.microsoft.com/office/drawing/2014/main" id="{AD520A17-18B6-40BE-AFBE-7B16991CD7CA}"/>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53" name="Freeform 21">
              <a:extLst>
                <a:ext uri="{FF2B5EF4-FFF2-40B4-BE49-F238E27FC236}">
                  <a16:creationId xmlns:a16="http://schemas.microsoft.com/office/drawing/2014/main" id="{62C980AC-9250-4FD8-B2F4-4502E9F901C3}"/>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54" name="Freeform 22">
              <a:extLst>
                <a:ext uri="{FF2B5EF4-FFF2-40B4-BE49-F238E27FC236}">
                  <a16:creationId xmlns:a16="http://schemas.microsoft.com/office/drawing/2014/main" id="{E5C761A1-4D9B-4BAD-A75D-D0F003EDC124}"/>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55" name="Freeform 23">
              <a:extLst>
                <a:ext uri="{FF2B5EF4-FFF2-40B4-BE49-F238E27FC236}">
                  <a16:creationId xmlns:a16="http://schemas.microsoft.com/office/drawing/2014/main" id="{CDEBD851-B239-456C-BE33-9A10A7A744BD}"/>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0856" name="Freeform 24">
              <a:extLst>
                <a:ext uri="{FF2B5EF4-FFF2-40B4-BE49-F238E27FC236}">
                  <a16:creationId xmlns:a16="http://schemas.microsoft.com/office/drawing/2014/main" id="{99955373-89BC-45F0-A03B-3B22755FC2E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57" name="Freeform 25">
              <a:extLst>
                <a:ext uri="{FF2B5EF4-FFF2-40B4-BE49-F238E27FC236}">
                  <a16:creationId xmlns:a16="http://schemas.microsoft.com/office/drawing/2014/main" id="{BC418FF3-76A5-4DBA-AEC3-1D63B7C84B81}"/>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58" name="Freeform 26">
              <a:extLst>
                <a:ext uri="{FF2B5EF4-FFF2-40B4-BE49-F238E27FC236}">
                  <a16:creationId xmlns:a16="http://schemas.microsoft.com/office/drawing/2014/main" id="{8BA79367-80DF-4A21-8C35-F956E6629305}"/>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59" name="Freeform 27">
              <a:extLst>
                <a:ext uri="{FF2B5EF4-FFF2-40B4-BE49-F238E27FC236}">
                  <a16:creationId xmlns:a16="http://schemas.microsoft.com/office/drawing/2014/main" id="{52D88202-FBC8-4B15-A6D8-5410E901A119}"/>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60" name="Freeform 28">
              <a:extLst>
                <a:ext uri="{FF2B5EF4-FFF2-40B4-BE49-F238E27FC236}">
                  <a16:creationId xmlns:a16="http://schemas.microsoft.com/office/drawing/2014/main" id="{F8E0473C-6EFB-4B97-962E-138C69F2EC8A}"/>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61" name="Freeform 29">
              <a:extLst>
                <a:ext uri="{FF2B5EF4-FFF2-40B4-BE49-F238E27FC236}">
                  <a16:creationId xmlns:a16="http://schemas.microsoft.com/office/drawing/2014/main" id="{60DD5A2F-D46C-4438-8F6C-7A3710823255}"/>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62" name="Freeform 30">
              <a:extLst>
                <a:ext uri="{FF2B5EF4-FFF2-40B4-BE49-F238E27FC236}">
                  <a16:creationId xmlns:a16="http://schemas.microsoft.com/office/drawing/2014/main" id="{BA83F3D8-4075-41D9-90F4-25D44F624B33}"/>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63" name="Freeform 31">
              <a:extLst>
                <a:ext uri="{FF2B5EF4-FFF2-40B4-BE49-F238E27FC236}">
                  <a16:creationId xmlns:a16="http://schemas.microsoft.com/office/drawing/2014/main" id="{1FF3E3D0-8F55-4438-9F09-A8EF0C3BAF5D}"/>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64" name="Freeform 32">
              <a:extLst>
                <a:ext uri="{FF2B5EF4-FFF2-40B4-BE49-F238E27FC236}">
                  <a16:creationId xmlns:a16="http://schemas.microsoft.com/office/drawing/2014/main" id="{7A825EC7-DB40-4509-924B-E6630237FD52}"/>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65" name="Freeform 33">
              <a:extLst>
                <a:ext uri="{FF2B5EF4-FFF2-40B4-BE49-F238E27FC236}">
                  <a16:creationId xmlns:a16="http://schemas.microsoft.com/office/drawing/2014/main" id="{BBA79F66-8BC2-4FA4-9DA5-7DD869B81B90}"/>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66" name="Freeform 34">
              <a:extLst>
                <a:ext uri="{FF2B5EF4-FFF2-40B4-BE49-F238E27FC236}">
                  <a16:creationId xmlns:a16="http://schemas.microsoft.com/office/drawing/2014/main" id="{97593506-EF09-48F6-A123-F1FEF71A5AD6}"/>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67" name="Freeform 35">
              <a:extLst>
                <a:ext uri="{FF2B5EF4-FFF2-40B4-BE49-F238E27FC236}">
                  <a16:creationId xmlns:a16="http://schemas.microsoft.com/office/drawing/2014/main" id="{683F4A04-82FA-48B0-9561-EC01FB39E2DD}"/>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68" name="Freeform 36">
              <a:extLst>
                <a:ext uri="{FF2B5EF4-FFF2-40B4-BE49-F238E27FC236}">
                  <a16:creationId xmlns:a16="http://schemas.microsoft.com/office/drawing/2014/main" id="{AFD691D2-9B71-4AD3-9A92-C2DFEC0DE70F}"/>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69" name="Freeform 37">
              <a:extLst>
                <a:ext uri="{FF2B5EF4-FFF2-40B4-BE49-F238E27FC236}">
                  <a16:creationId xmlns:a16="http://schemas.microsoft.com/office/drawing/2014/main" id="{0320AF9F-8FA6-4874-96C8-18DEBF26CB73}"/>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70" name="Freeform 38">
              <a:extLst>
                <a:ext uri="{FF2B5EF4-FFF2-40B4-BE49-F238E27FC236}">
                  <a16:creationId xmlns:a16="http://schemas.microsoft.com/office/drawing/2014/main" id="{804AB813-1017-48A2-A6B0-AC79A05B0904}"/>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20871" name="Group 39">
              <a:extLst>
                <a:ext uri="{FF2B5EF4-FFF2-40B4-BE49-F238E27FC236}">
                  <a16:creationId xmlns:a16="http://schemas.microsoft.com/office/drawing/2014/main" id="{0635F5DB-1754-49AC-BCE1-6017D4285A03}"/>
                </a:ext>
              </a:extLst>
            </p:cNvPr>
            <p:cNvGrpSpPr>
              <a:grpSpLocks/>
            </p:cNvGrpSpPr>
            <p:nvPr userDrawn="1"/>
          </p:nvGrpSpPr>
          <p:grpSpPr bwMode="auto">
            <a:xfrm>
              <a:off x="0" y="1632"/>
              <a:ext cx="5758" cy="1858"/>
              <a:chOff x="0" y="1632"/>
              <a:chExt cx="5758" cy="1858"/>
            </a:xfrm>
          </p:grpSpPr>
          <p:sp>
            <p:nvSpPr>
              <p:cNvPr id="120872" name="Freeform 40">
                <a:extLst>
                  <a:ext uri="{FF2B5EF4-FFF2-40B4-BE49-F238E27FC236}">
                    <a16:creationId xmlns:a16="http://schemas.microsoft.com/office/drawing/2014/main" id="{735AE139-CC50-49AA-94E4-99BFFFE9480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73" name="Freeform 41">
                <a:extLst>
                  <a:ext uri="{FF2B5EF4-FFF2-40B4-BE49-F238E27FC236}">
                    <a16:creationId xmlns:a16="http://schemas.microsoft.com/office/drawing/2014/main" id="{76768E63-6E33-45F1-8EE3-446B2CCF32D5}"/>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20874" name="Rectangle 42">
            <a:extLst>
              <a:ext uri="{FF2B5EF4-FFF2-40B4-BE49-F238E27FC236}">
                <a16:creationId xmlns:a16="http://schemas.microsoft.com/office/drawing/2014/main" id="{9E6E8AB1-5637-4F8C-94F3-4B18C7CDBC88}"/>
              </a:ext>
            </a:extLst>
          </p:cNvPr>
          <p:cNvSpPr>
            <a:spLocks noGrp="1" noChangeArrowheads="1"/>
          </p:cNvSpPr>
          <p:nvPr>
            <p:ph type="ctrTitle" sz="quarter"/>
          </p:nvPr>
        </p:nvSpPr>
        <p:spPr>
          <a:xfrm>
            <a:off x="457200" y="1600200"/>
            <a:ext cx="8229600" cy="1828800"/>
          </a:xfrm>
        </p:spPr>
        <p:txBody>
          <a:bodyPr/>
          <a:lstStyle>
            <a:lvl1pPr>
              <a:defRPr sz="4800"/>
            </a:lvl1pPr>
          </a:lstStyle>
          <a:p>
            <a:pPr lvl="0"/>
            <a:r>
              <a:rPr lang="en-US" altLang="en-US" noProof="0"/>
              <a:t>Click to edit Master title style</a:t>
            </a:r>
          </a:p>
        </p:txBody>
      </p:sp>
      <p:sp>
        <p:nvSpPr>
          <p:cNvPr id="120875" name="Rectangle 43">
            <a:extLst>
              <a:ext uri="{FF2B5EF4-FFF2-40B4-BE49-F238E27FC236}">
                <a16:creationId xmlns:a16="http://schemas.microsoft.com/office/drawing/2014/main" id="{54862987-5AB8-44DB-AF3D-41314B602549}"/>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120876" name="Rectangle 44">
            <a:extLst>
              <a:ext uri="{FF2B5EF4-FFF2-40B4-BE49-F238E27FC236}">
                <a16:creationId xmlns:a16="http://schemas.microsoft.com/office/drawing/2014/main" id="{4BA1798C-242C-4535-AF60-2B316F8C00A9}"/>
              </a:ext>
            </a:extLst>
          </p:cNvPr>
          <p:cNvSpPr>
            <a:spLocks noGrp="1" noChangeArrowheads="1"/>
          </p:cNvSpPr>
          <p:nvPr>
            <p:ph type="dt" sz="quarter" idx="2"/>
          </p:nvPr>
        </p:nvSpPr>
        <p:spPr/>
        <p:txBody>
          <a:bodyPr/>
          <a:lstStyle>
            <a:lvl1pPr>
              <a:defRPr/>
            </a:lvl1pPr>
          </a:lstStyle>
          <a:p>
            <a:endParaRPr lang="en-US" altLang="en-US"/>
          </a:p>
        </p:txBody>
      </p:sp>
      <p:sp>
        <p:nvSpPr>
          <p:cNvPr id="120877" name="Rectangle 45">
            <a:extLst>
              <a:ext uri="{FF2B5EF4-FFF2-40B4-BE49-F238E27FC236}">
                <a16:creationId xmlns:a16="http://schemas.microsoft.com/office/drawing/2014/main" id="{49EA5DB8-F1AE-4B25-A205-1678FDF777E3}"/>
              </a:ext>
            </a:extLst>
          </p:cNvPr>
          <p:cNvSpPr>
            <a:spLocks noGrp="1" noChangeArrowheads="1"/>
          </p:cNvSpPr>
          <p:nvPr>
            <p:ph type="ftr" sz="quarter" idx="3"/>
          </p:nvPr>
        </p:nvSpPr>
        <p:spPr/>
        <p:txBody>
          <a:bodyPr/>
          <a:lstStyle>
            <a:lvl1pPr>
              <a:defRPr/>
            </a:lvl1pPr>
          </a:lstStyle>
          <a:p>
            <a:endParaRPr lang="en-US" altLang="en-US"/>
          </a:p>
        </p:txBody>
      </p:sp>
      <p:sp>
        <p:nvSpPr>
          <p:cNvPr id="120878" name="Rectangle 46">
            <a:extLst>
              <a:ext uri="{FF2B5EF4-FFF2-40B4-BE49-F238E27FC236}">
                <a16:creationId xmlns:a16="http://schemas.microsoft.com/office/drawing/2014/main" id="{A2798B34-EA30-445A-B16F-52611DD892F2}"/>
              </a:ext>
            </a:extLst>
          </p:cNvPr>
          <p:cNvSpPr>
            <a:spLocks noGrp="1" noChangeArrowheads="1"/>
          </p:cNvSpPr>
          <p:nvPr>
            <p:ph type="sldNum" sz="quarter" idx="4"/>
          </p:nvPr>
        </p:nvSpPr>
        <p:spPr/>
        <p:txBody>
          <a:bodyPr/>
          <a:lstStyle>
            <a:lvl1pPr>
              <a:defRPr/>
            </a:lvl1pPr>
          </a:lstStyle>
          <a:p>
            <a:fld id="{A5A129E9-0549-474D-8FC8-4452FB3F22BE}"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D524-75E6-4171-A716-D87A744E56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EF19E0-1468-4E73-857B-FDAD0E9F7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C3B8A-7298-4949-8F8B-97965407A90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193F809-3A22-4FAB-95EC-639B8A5BC6B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78ED1CF-378F-4285-9355-385829BEBEA2}"/>
              </a:ext>
            </a:extLst>
          </p:cNvPr>
          <p:cNvSpPr>
            <a:spLocks noGrp="1"/>
          </p:cNvSpPr>
          <p:nvPr>
            <p:ph type="sldNum" sz="quarter" idx="12"/>
          </p:nvPr>
        </p:nvSpPr>
        <p:spPr/>
        <p:txBody>
          <a:bodyPr/>
          <a:lstStyle>
            <a:lvl1pPr>
              <a:defRPr/>
            </a:lvl1pPr>
          </a:lstStyle>
          <a:p>
            <a:fld id="{38E35068-1AD7-4920-9F2E-7D76F7D72A62}" type="slidenum">
              <a:rPr lang="en-US" altLang="en-US"/>
              <a:pPr/>
              <a:t>‹#›</a:t>
            </a:fld>
            <a:endParaRPr lang="en-US" altLang="en-US"/>
          </a:p>
        </p:txBody>
      </p:sp>
    </p:spTree>
    <p:extLst>
      <p:ext uri="{BB962C8B-B14F-4D97-AF65-F5344CB8AC3E}">
        <p14:creationId xmlns:p14="http://schemas.microsoft.com/office/powerpoint/2010/main" val="3491231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EF563-CB9D-4427-8E75-BF9180F04291}"/>
              </a:ext>
            </a:extLst>
          </p:cNvPr>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928759-4AB5-48E2-8990-74F67FF1949F}"/>
              </a:ext>
            </a:extLst>
          </p:cNvPr>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D702C-E08F-4B05-8DC1-AD563614B80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17A5BE9-F859-4AF9-9285-BB516E8CDA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D25F864-4861-429E-96A4-D6053F3AA716}"/>
              </a:ext>
            </a:extLst>
          </p:cNvPr>
          <p:cNvSpPr>
            <a:spLocks noGrp="1"/>
          </p:cNvSpPr>
          <p:nvPr>
            <p:ph type="sldNum" sz="quarter" idx="12"/>
          </p:nvPr>
        </p:nvSpPr>
        <p:spPr/>
        <p:txBody>
          <a:bodyPr/>
          <a:lstStyle>
            <a:lvl1pPr>
              <a:defRPr/>
            </a:lvl1pPr>
          </a:lstStyle>
          <a:p>
            <a:fld id="{CFE608B1-1A51-4A95-81CD-9CD61CD4DBFB}" type="slidenum">
              <a:rPr lang="en-US" altLang="en-US"/>
              <a:pPr/>
              <a:t>‹#›</a:t>
            </a:fld>
            <a:endParaRPr lang="en-US" altLang="en-US"/>
          </a:p>
        </p:txBody>
      </p:sp>
    </p:spTree>
    <p:extLst>
      <p:ext uri="{BB962C8B-B14F-4D97-AF65-F5344CB8AC3E}">
        <p14:creationId xmlns:p14="http://schemas.microsoft.com/office/powerpoint/2010/main" val="313598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8026-89E3-4C21-8B2D-3FA30932B2DE}"/>
              </a:ext>
            </a:extLst>
          </p:cNvPr>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E40235-D3EE-4A43-802E-58D7D95EEC5E}"/>
              </a:ext>
            </a:extLst>
          </p:cNvPr>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8CBE7D-DB3E-49F6-990F-4045B5CEF93F}"/>
              </a:ext>
            </a:extLst>
          </p:cNvPr>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E9A9D5-CFA9-4395-AE2C-EF2108F05C5C}"/>
              </a:ext>
            </a:extLst>
          </p:cNvPr>
          <p:cNvSpPr>
            <a:spLocks noGrp="1"/>
          </p:cNvSpPr>
          <p:nvPr>
            <p:ph type="dt" sz="half" idx="10"/>
          </p:nvPr>
        </p:nvSpPr>
        <p:spPr>
          <a:xfrm>
            <a:off x="457200" y="6243638"/>
            <a:ext cx="21336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A3EE3AC-08BB-4DA1-94F8-12F84E93F77A}"/>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6998953-5E42-4F7E-9B81-D1449CB3AF33}"/>
              </a:ext>
            </a:extLst>
          </p:cNvPr>
          <p:cNvSpPr>
            <a:spLocks noGrp="1"/>
          </p:cNvSpPr>
          <p:nvPr>
            <p:ph type="sldNum" sz="quarter" idx="12"/>
          </p:nvPr>
        </p:nvSpPr>
        <p:spPr>
          <a:xfrm>
            <a:off x="6553200" y="6243638"/>
            <a:ext cx="2133600" cy="457200"/>
          </a:xfrm>
        </p:spPr>
        <p:txBody>
          <a:bodyPr/>
          <a:lstStyle>
            <a:lvl1pPr>
              <a:defRPr/>
            </a:lvl1pPr>
          </a:lstStyle>
          <a:p>
            <a:fld id="{9C04B226-0696-4CF5-9608-CA071A03C94F}" type="slidenum">
              <a:rPr lang="en-US" altLang="en-US"/>
              <a:pPr/>
              <a:t>‹#›</a:t>
            </a:fld>
            <a:endParaRPr lang="en-US" altLang="en-US"/>
          </a:p>
        </p:txBody>
      </p:sp>
    </p:spTree>
    <p:extLst>
      <p:ext uri="{BB962C8B-B14F-4D97-AF65-F5344CB8AC3E}">
        <p14:creationId xmlns:p14="http://schemas.microsoft.com/office/powerpoint/2010/main" val="633063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848CA-E9F5-451F-886A-B14193F9BE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FAD76E-76B8-4DCF-B7D7-022DD7815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79218-3D01-4754-985F-1BCD0471AE9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1C3AA0-3EEF-41CC-AA8D-C4090038852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74B0C6-74CC-49F3-8431-8E9D3417068F}"/>
              </a:ext>
            </a:extLst>
          </p:cNvPr>
          <p:cNvSpPr>
            <a:spLocks noGrp="1"/>
          </p:cNvSpPr>
          <p:nvPr>
            <p:ph type="sldNum" sz="quarter" idx="12"/>
          </p:nvPr>
        </p:nvSpPr>
        <p:spPr/>
        <p:txBody>
          <a:bodyPr/>
          <a:lstStyle>
            <a:lvl1pPr>
              <a:defRPr/>
            </a:lvl1pPr>
          </a:lstStyle>
          <a:p>
            <a:fld id="{4DC01680-053C-4C4B-AC79-532852ACE12B}" type="slidenum">
              <a:rPr lang="en-US" altLang="en-US"/>
              <a:pPr/>
              <a:t>‹#›</a:t>
            </a:fld>
            <a:endParaRPr lang="en-US" altLang="en-US"/>
          </a:p>
        </p:txBody>
      </p:sp>
    </p:spTree>
    <p:extLst>
      <p:ext uri="{BB962C8B-B14F-4D97-AF65-F5344CB8AC3E}">
        <p14:creationId xmlns:p14="http://schemas.microsoft.com/office/powerpoint/2010/main" val="331054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9E07-27DD-43FB-A2C9-5C2E0D0B3CE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2FEEB5-83C1-44B8-852A-67ADFA6D6EC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BEA282C-9208-4509-893E-D1294906B23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85FC046-5696-47CE-9B74-90D065B8AF1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797F760-711D-4FFD-8736-350E73C2A214}"/>
              </a:ext>
            </a:extLst>
          </p:cNvPr>
          <p:cNvSpPr>
            <a:spLocks noGrp="1"/>
          </p:cNvSpPr>
          <p:nvPr>
            <p:ph type="sldNum" sz="quarter" idx="12"/>
          </p:nvPr>
        </p:nvSpPr>
        <p:spPr/>
        <p:txBody>
          <a:bodyPr/>
          <a:lstStyle>
            <a:lvl1pPr>
              <a:defRPr/>
            </a:lvl1pPr>
          </a:lstStyle>
          <a:p>
            <a:fld id="{0C3DF8EE-8F05-4F83-A034-BC941EC9FA10}" type="slidenum">
              <a:rPr lang="en-US" altLang="en-US"/>
              <a:pPr/>
              <a:t>‹#›</a:t>
            </a:fld>
            <a:endParaRPr lang="en-US" altLang="en-US"/>
          </a:p>
        </p:txBody>
      </p:sp>
    </p:spTree>
    <p:extLst>
      <p:ext uri="{BB962C8B-B14F-4D97-AF65-F5344CB8AC3E}">
        <p14:creationId xmlns:p14="http://schemas.microsoft.com/office/powerpoint/2010/main" val="1454655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AE03-CE52-41AE-A170-C054DDF62E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D5549E-15ED-43D2-A940-92BEB2BA9A7A}"/>
              </a:ext>
            </a:extLst>
          </p:cNvPr>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AA915E-FD05-4A4B-B26B-4FE22656BC73}"/>
              </a:ext>
            </a:extLst>
          </p:cNvPr>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262E3E-28B9-45B3-9515-50370A39399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B5CBA3E-36BC-4320-98F5-35AC49AF7D7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6C3CE2A-35D4-473F-81A9-86D8F48F0704}"/>
              </a:ext>
            </a:extLst>
          </p:cNvPr>
          <p:cNvSpPr>
            <a:spLocks noGrp="1"/>
          </p:cNvSpPr>
          <p:nvPr>
            <p:ph type="sldNum" sz="quarter" idx="12"/>
          </p:nvPr>
        </p:nvSpPr>
        <p:spPr/>
        <p:txBody>
          <a:bodyPr/>
          <a:lstStyle>
            <a:lvl1pPr>
              <a:defRPr/>
            </a:lvl1pPr>
          </a:lstStyle>
          <a:p>
            <a:fld id="{47C08DCE-8DDF-4C4F-8117-1DF200D10049}" type="slidenum">
              <a:rPr lang="en-US" altLang="en-US"/>
              <a:pPr/>
              <a:t>‹#›</a:t>
            </a:fld>
            <a:endParaRPr lang="en-US" altLang="en-US"/>
          </a:p>
        </p:txBody>
      </p:sp>
    </p:spTree>
    <p:extLst>
      <p:ext uri="{BB962C8B-B14F-4D97-AF65-F5344CB8AC3E}">
        <p14:creationId xmlns:p14="http://schemas.microsoft.com/office/powerpoint/2010/main" val="153125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9978-A47B-4CE6-B657-9EBF6B270FA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5DBCF0-D906-476A-87EE-F8A2798F78D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8AF4B0-4640-4AA1-A4DB-69D55092D80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4416D7-EC9A-4FD7-877D-39AF8EB2B2E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B6A4C3-5A72-4074-A695-2A63BD68B8E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46674D-5C23-41BD-BD63-71A2AE815106}"/>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61CAC92-2AA1-46FF-A29E-8804A197AE9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F8FFD4C-1C4F-465D-99C3-B202920A0947}"/>
              </a:ext>
            </a:extLst>
          </p:cNvPr>
          <p:cNvSpPr>
            <a:spLocks noGrp="1"/>
          </p:cNvSpPr>
          <p:nvPr>
            <p:ph type="sldNum" sz="quarter" idx="12"/>
          </p:nvPr>
        </p:nvSpPr>
        <p:spPr/>
        <p:txBody>
          <a:bodyPr/>
          <a:lstStyle>
            <a:lvl1pPr>
              <a:defRPr/>
            </a:lvl1pPr>
          </a:lstStyle>
          <a:p>
            <a:fld id="{03414029-1232-4AAC-BE03-6DEEDAC09206}" type="slidenum">
              <a:rPr lang="en-US" altLang="en-US"/>
              <a:pPr/>
              <a:t>‹#›</a:t>
            </a:fld>
            <a:endParaRPr lang="en-US" altLang="en-US"/>
          </a:p>
        </p:txBody>
      </p:sp>
    </p:spTree>
    <p:extLst>
      <p:ext uri="{BB962C8B-B14F-4D97-AF65-F5344CB8AC3E}">
        <p14:creationId xmlns:p14="http://schemas.microsoft.com/office/powerpoint/2010/main" val="2371223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F30C-0A61-4513-AD60-25E49CABEF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E7C2F2-F7C9-46DF-A428-6F18A7C5708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7C3081E-B6D1-484F-BC36-5F3747D5CF40}"/>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5BFAE39-9CDE-4507-A1B7-29F2DA4A9ADF}"/>
              </a:ext>
            </a:extLst>
          </p:cNvPr>
          <p:cNvSpPr>
            <a:spLocks noGrp="1"/>
          </p:cNvSpPr>
          <p:nvPr>
            <p:ph type="sldNum" sz="quarter" idx="12"/>
          </p:nvPr>
        </p:nvSpPr>
        <p:spPr/>
        <p:txBody>
          <a:bodyPr/>
          <a:lstStyle>
            <a:lvl1pPr>
              <a:defRPr/>
            </a:lvl1pPr>
          </a:lstStyle>
          <a:p>
            <a:fld id="{A5445B98-698E-4E2A-AFE7-CC96AACC780D}" type="slidenum">
              <a:rPr lang="en-US" altLang="en-US"/>
              <a:pPr/>
              <a:t>‹#›</a:t>
            </a:fld>
            <a:endParaRPr lang="en-US" altLang="en-US"/>
          </a:p>
        </p:txBody>
      </p:sp>
    </p:spTree>
    <p:extLst>
      <p:ext uri="{BB962C8B-B14F-4D97-AF65-F5344CB8AC3E}">
        <p14:creationId xmlns:p14="http://schemas.microsoft.com/office/powerpoint/2010/main" val="1265409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3152B0-7A69-41B4-8F54-8C7EAE455C2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3BB9907-6492-4085-BC20-8FFC46D8AF7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FE2C3AC-8CF2-41E9-B965-992BDFC62433}"/>
              </a:ext>
            </a:extLst>
          </p:cNvPr>
          <p:cNvSpPr>
            <a:spLocks noGrp="1"/>
          </p:cNvSpPr>
          <p:nvPr>
            <p:ph type="sldNum" sz="quarter" idx="12"/>
          </p:nvPr>
        </p:nvSpPr>
        <p:spPr/>
        <p:txBody>
          <a:bodyPr/>
          <a:lstStyle>
            <a:lvl1pPr>
              <a:defRPr/>
            </a:lvl1pPr>
          </a:lstStyle>
          <a:p>
            <a:fld id="{293E7FEE-4F53-43DE-993B-9F884D9EDC5C}" type="slidenum">
              <a:rPr lang="en-US" altLang="en-US"/>
              <a:pPr/>
              <a:t>‹#›</a:t>
            </a:fld>
            <a:endParaRPr lang="en-US" altLang="en-US"/>
          </a:p>
        </p:txBody>
      </p:sp>
    </p:spTree>
    <p:extLst>
      <p:ext uri="{BB962C8B-B14F-4D97-AF65-F5344CB8AC3E}">
        <p14:creationId xmlns:p14="http://schemas.microsoft.com/office/powerpoint/2010/main" val="415909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CE0B7-0990-4022-9415-BCA59DAAD2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52D0F1-A5F8-4A43-8DFF-60123665CA0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EC6C96-4623-4DFE-85B3-5DE26CDE644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746593-E649-49B4-A566-EBBB5D2E10D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E0F72DE-AEF1-4794-B4F4-0609DA83BEF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8AE2F72-B685-4FF2-80A8-213CB7884DEE}"/>
              </a:ext>
            </a:extLst>
          </p:cNvPr>
          <p:cNvSpPr>
            <a:spLocks noGrp="1"/>
          </p:cNvSpPr>
          <p:nvPr>
            <p:ph type="sldNum" sz="quarter" idx="12"/>
          </p:nvPr>
        </p:nvSpPr>
        <p:spPr/>
        <p:txBody>
          <a:bodyPr/>
          <a:lstStyle>
            <a:lvl1pPr>
              <a:defRPr/>
            </a:lvl1pPr>
          </a:lstStyle>
          <a:p>
            <a:fld id="{59DCEF59-A11E-4882-B10B-B3A3B51AE528}" type="slidenum">
              <a:rPr lang="en-US" altLang="en-US"/>
              <a:pPr/>
              <a:t>‹#›</a:t>
            </a:fld>
            <a:endParaRPr lang="en-US" altLang="en-US"/>
          </a:p>
        </p:txBody>
      </p:sp>
    </p:spTree>
    <p:extLst>
      <p:ext uri="{BB962C8B-B14F-4D97-AF65-F5344CB8AC3E}">
        <p14:creationId xmlns:p14="http://schemas.microsoft.com/office/powerpoint/2010/main" val="4097720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6A928-70F9-404C-B935-22F7F4F8D6F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573D7-637E-4437-9445-640D33FFE42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DC018C-CCEF-4829-B98C-484C47F868B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CBF9B-98DA-4047-8F9D-A5B81B07047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83F526A-844A-406E-8EC2-CD317CA873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7D65A1D-E0AD-49A5-861C-B874A5C9D1C9}"/>
              </a:ext>
            </a:extLst>
          </p:cNvPr>
          <p:cNvSpPr>
            <a:spLocks noGrp="1"/>
          </p:cNvSpPr>
          <p:nvPr>
            <p:ph type="sldNum" sz="quarter" idx="12"/>
          </p:nvPr>
        </p:nvSpPr>
        <p:spPr/>
        <p:txBody>
          <a:bodyPr/>
          <a:lstStyle>
            <a:lvl1pPr>
              <a:defRPr/>
            </a:lvl1pPr>
          </a:lstStyle>
          <a:p>
            <a:fld id="{25A76B20-2418-44D5-9A1A-0756CA8E46BA}" type="slidenum">
              <a:rPr lang="en-US" altLang="en-US"/>
              <a:pPr/>
              <a:t>‹#›</a:t>
            </a:fld>
            <a:endParaRPr lang="en-US" altLang="en-US"/>
          </a:p>
        </p:txBody>
      </p:sp>
    </p:spTree>
    <p:extLst>
      <p:ext uri="{BB962C8B-B14F-4D97-AF65-F5344CB8AC3E}">
        <p14:creationId xmlns:p14="http://schemas.microsoft.com/office/powerpoint/2010/main" val="4096917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9810" name="Group 2">
            <a:extLst>
              <a:ext uri="{FF2B5EF4-FFF2-40B4-BE49-F238E27FC236}">
                <a16:creationId xmlns:a16="http://schemas.microsoft.com/office/drawing/2014/main" id="{04AFF5A8-624F-44DA-A7D0-7B98DA7ACF44}"/>
              </a:ext>
            </a:extLst>
          </p:cNvPr>
          <p:cNvGrpSpPr>
            <a:grpSpLocks/>
          </p:cNvGrpSpPr>
          <p:nvPr/>
        </p:nvGrpSpPr>
        <p:grpSpPr bwMode="auto">
          <a:xfrm>
            <a:off x="0" y="0"/>
            <a:ext cx="9144000" cy="6856413"/>
            <a:chOff x="0" y="0"/>
            <a:chExt cx="5760" cy="4319"/>
          </a:xfrm>
        </p:grpSpPr>
        <p:sp>
          <p:nvSpPr>
            <p:cNvPr id="119811" name="Freeform 3">
              <a:extLst>
                <a:ext uri="{FF2B5EF4-FFF2-40B4-BE49-F238E27FC236}">
                  <a16:creationId xmlns:a16="http://schemas.microsoft.com/office/drawing/2014/main" id="{7AFBEEC6-4287-4C4F-B892-76CCEE7CCDB6}"/>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12" name="Freeform 4">
              <a:extLst>
                <a:ext uri="{FF2B5EF4-FFF2-40B4-BE49-F238E27FC236}">
                  <a16:creationId xmlns:a16="http://schemas.microsoft.com/office/drawing/2014/main" id="{1278EB69-81CE-4BCD-A54F-B6B5234FC851}"/>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13" name="Freeform 5">
              <a:extLst>
                <a:ext uri="{FF2B5EF4-FFF2-40B4-BE49-F238E27FC236}">
                  <a16:creationId xmlns:a16="http://schemas.microsoft.com/office/drawing/2014/main" id="{B6058A58-5B1A-4BE9-BCB3-025E1B5CD1EC}"/>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14" name="Freeform 6">
              <a:extLst>
                <a:ext uri="{FF2B5EF4-FFF2-40B4-BE49-F238E27FC236}">
                  <a16:creationId xmlns:a16="http://schemas.microsoft.com/office/drawing/2014/main" id="{A531D54B-C42B-43C3-8087-045C69B68762}"/>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15" name="Freeform 7">
              <a:extLst>
                <a:ext uri="{FF2B5EF4-FFF2-40B4-BE49-F238E27FC236}">
                  <a16:creationId xmlns:a16="http://schemas.microsoft.com/office/drawing/2014/main" id="{A36602B3-7C07-4CE1-A1DD-8E7B986789CC}"/>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9816" name="Freeform 8">
              <a:extLst>
                <a:ext uri="{FF2B5EF4-FFF2-40B4-BE49-F238E27FC236}">
                  <a16:creationId xmlns:a16="http://schemas.microsoft.com/office/drawing/2014/main" id="{AD3AF907-4B29-4E42-A40F-772301298ADF}"/>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17" name="Freeform 9">
              <a:extLst>
                <a:ext uri="{FF2B5EF4-FFF2-40B4-BE49-F238E27FC236}">
                  <a16:creationId xmlns:a16="http://schemas.microsoft.com/office/drawing/2014/main" id="{5CA3CDCF-156C-4212-9419-29D6E80B51DA}"/>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18" name="Freeform 10">
              <a:extLst>
                <a:ext uri="{FF2B5EF4-FFF2-40B4-BE49-F238E27FC236}">
                  <a16:creationId xmlns:a16="http://schemas.microsoft.com/office/drawing/2014/main" id="{7A01BBE5-FA12-4AE1-9549-69172D762396}"/>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19" name="Freeform 11">
              <a:extLst>
                <a:ext uri="{FF2B5EF4-FFF2-40B4-BE49-F238E27FC236}">
                  <a16:creationId xmlns:a16="http://schemas.microsoft.com/office/drawing/2014/main" id="{92252C97-8FE0-4DB5-8CDD-BB7CEB166B91}"/>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0" name="Freeform 12">
              <a:extLst>
                <a:ext uri="{FF2B5EF4-FFF2-40B4-BE49-F238E27FC236}">
                  <a16:creationId xmlns:a16="http://schemas.microsoft.com/office/drawing/2014/main" id="{92E61915-2610-4CE6-B5E0-B85F52316C73}"/>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1" name="Freeform 13">
              <a:extLst>
                <a:ext uri="{FF2B5EF4-FFF2-40B4-BE49-F238E27FC236}">
                  <a16:creationId xmlns:a16="http://schemas.microsoft.com/office/drawing/2014/main" id="{63429642-F72A-4384-B51A-4A91EA771990}"/>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2" name="Freeform 14">
              <a:extLst>
                <a:ext uri="{FF2B5EF4-FFF2-40B4-BE49-F238E27FC236}">
                  <a16:creationId xmlns:a16="http://schemas.microsoft.com/office/drawing/2014/main" id="{AE7DE361-8DDA-453E-8578-F5D25A5F37E2}"/>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3" name="Freeform 15">
              <a:extLst>
                <a:ext uri="{FF2B5EF4-FFF2-40B4-BE49-F238E27FC236}">
                  <a16:creationId xmlns:a16="http://schemas.microsoft.com/office/drawing/2014/main" id="{52552899-91B4-4E07-A96E-C29EAB49C1C7}"/>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4" name="Freeform 16">
              <a:extLst>
                <a:ext uri="{FF2B5EF4-FFF2-40B4-BE49-F238E27FC236}">
                  <a16:creationId xmlns:a16="http://schemas.microsoft.com/office/drawing/2014/main" id="{C1EE9C8C-C4A1-4D5B-8391-195AEA522358}"/>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5" name="Freeform 17">
              <a:extLst>
                <a:ext uri="{FF2B5EF4-FFF2-40B4-BE49-F238E27FC236}">
                  <a16:creationId xmlns:a16="http://schemas.microsoft.com/office/drawing/2014/main" id="{CCEA04E2-F074-42C7-B6DA-6518845B1A38}"/>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6" name="Freeform 18">
              <a:extLst>
                <a:ext uri="{FF2B5EF4-FFF2-40B4-BE49-F238E27FC236}">
                  <a16:creationId xmlns:a16="http://schemas.microsoft.com/office/drawing/2014/main" id="{1253C6A7-F2AA-4DC7-B538-FFAB3CA5BC14}"/>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7" name="Freeform 19">
              <a:extLst>
                <a:ext uri="{FF2B5EF4-FFF2-40B4-BE49-F238E27FC236}">
                  <a16:creationId xmlns:a16="http://schemas.microsoft.com/office/drawing/2014/main" id="{80EF6B47-A5C7-4A54-8EDF-9A51C4E39463}"/>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8" name="Freeform 20">
              <a:extLst>
                <a:ext uri="{FF2B5EF4-FFF2-40B4-BE49-F238E27FC236}">
                  <a16:creationId xmlns:a16="http://schemas.microsoft.com/office/drawing/2014/main" id="{54DA1F69-4930-4758-9A9C-4FECA817F7E6}"/>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9" name="Freeform 21">
              <a:extLst>
                <a:ext uri="{FF2B5EF4-FFF2-40B4-BE49-F238E27FC236}">
                  <a16:creationId xmlns:a16="http://schemas.microsoft.com/office/drawing/2014/main" id="{A8388B3D-423A-4724-A894-1A0362BE447E}"/>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30" name="Freeform 22">
              <a:extLst>
                <a:ext uri="{FF2B5EF4-FFF2-40B4-BE49-F238E27FC236}">
                  <a16:creationId xmlns:a16="http://schemas.microsoft.com/office/drawing/2014/main" id="{2E47913D-1CFB-418E-B45C-6EDF0A0FA391}"/>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31" name="Freeform 23">
              <a:extLst>
                <a:ext uri="{FF2B5EF4-FFF2-40B4-BE49-F238E27FC236}">
                  <a16:creationId xmlns:a16="http://schemas.microsoft.com/office/drawing/2014/main" id="{4C474DD8-D0E4-491A-B8BF-F8E9F5BCB6C9}"/>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9832" name="Freeform 24">
              <a:extLst>
                <a:ext uri="{FF2B5EF4-FFF2-40B4-BE49-F238E27FC236}">
                  <a16:creationId xmlns:a16="http://schemas.microsoft.com/office/drawing/2014/main" id="{A50ABD75-E3BB-4D48-8D49-8F4CC94AEE8E}"/>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33" name="Freeform 25">
              <a:extLst>
                <a:ext uri="{FF2B5EF4-FFF2-40B4-BE49-F238E27FC236}">
                  <a16:creationId xmlns:a16="http://schemas.microsoft.com/office/drawing/2014/main" id="{1C7AD8CC-A9A7-4F75-85E0-EA4ADE539200}"/>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34" name="Freeform 26">
              <a:extLst>
                <a:ext uri="{FF2B5EF4-FFF2-40B4-BE49-F238E27FC236}">
                  <a16:creationId xmlns:a16="http://schemas.microsoft.com/office/drawing/2014/main" id="{6EB425CC-AA5B-459B-A2FA-1D117BC46BDC}"/>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35" name="Freeform 27">
              <a:extLst>
                <a:ext uri="{FF2B5EF4-FFF2-40B4-BE49-F238E27FC236}">
                  <a16:creationId xmlns:a16="http://schemas.microsoft.com/office/drawing/2014/main" id="{D3EE77FC-4BF2-4AE1-9F93-0365631BB41B}"/>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36" name="Freeform 28">
              <a:extLst>
                <a:ext uri="{FF2B5EF4-FFF2-40B4-BE49-F238E27FC236}">
                  <a16:creationId xmlns:a16="http://schemas.microsoft.com/office/drawing/2014/main" id="{15047E0F-94AC-4FB5-A940-7B6BD53539DD}"/>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37" name="Freeform 29">
              <a:extLst>
                <a:ext uri="{FF2B5EF4-FFF2-40B4-BE49-F238E27FC236}">
                  <a16:creationId xmlns:a16="http://schemas.microsoft.com/office/drawing/2014/main" id="{27477C3A-EFDE-40A3-AE62-86A72644029F}"/>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38" name="Freeform 30">
              <a:extLst>
                <a:ext uri="{FF2B5EF4-FFF2-40B4-BE49-F238E27FC236}">
                  <a16:creationId xmlns:a16="http://schemas.microsoft.com/office/drawing/2014/main" id="{FE58ACBD-7A82-46E4-A819-2A8CDAA69538}"/>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39" name="Freeform 31">
              <a:extLst>
                <a:ext uri="{FF2B5EF4-FFF2-40B4-BE49-F238E27FC236}">
                  <a16:creationId xmlns:a16="http://schemas.microsoft.com/office/drawing/2014/main" id="{809FD6BC-8913-4E0E-AEF5-B5493F743196}"/>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40" name="Freeform 32">
              <a:extLst>
                <a:ext uri="{FF2B5EF4-FFF2-40B4-BE49-F238E27FC236}">
                  <a16:creationId xmlns:a16="http://schemas.microsoft.com/office/drawing/2014/main" id="{D812F2A3-2BF0-4391-B662-85B78FD780E6}"/>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41" name="Freeform 33">
              <a:extLst>
                <a:ext uri="{FF2B5EF4-FFF2-40B4-BE49-F238E27FC236}">
                  <a16:creationId xmlns:a16="http://schemas.microsoft.com/office/drawing/2014/main" id="{C36EF6DC-FC46-4CD6-8DAA-A1BD84DF8990}"/>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42" name="Freeform 34">
              <a:extLst>
                <a:ext uri="{FF2B5EF4-FFF2-40B4-BE49-F238E27FC236}">
                  <a16:creationId xmlns:a16="http://schemas.microsoft.com/office/drawing/2014/main" id="{0DC94C24-7B3F-4120-8B46-22A8692FEB20}"/>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43" name="Freeform 35">
              <a:extLst>
                <a:ext uri="{FF2B5EF4-FFF2-40B4-BE49-F238E27FC236}">
                  <a16:creationId xmlns:a16="http://schemas.microsoft.com/office/drawing/2014/main" id="{F061FEEA-BA07-4FF2-AA1A-9F2FB9DF8B62}"/>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44" name="Freeform 36">
              <a:extLst>
                <a:ext uri="{FF2B5EF4-FFF2-40B4-BE49-F238E27FC236}">
                  <a16:creationId xmlns:a16="http://schemas.microsoft.com/office/drawing/2014/main" id="{72C6EA24-2BD1-4943-A1E4-AE6E92F0AA28}"/>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45" name="Freeform 37">
              <a:extLst>
                <a:ext uri="{FF2B5EF4-FFF2-40B4-BE49-F238E27FC236}">
                  <a16:creationId xmlns:a16="http://schemas.microsoft.com/office/drawing/2014/main" id="{70C01778-7D7D-4795-8F77-D19D61D2CB33}"/>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46" name="Freeform 38">
              <a:extLst>
                <a:ext uri="{FF2B5EF4-FFF2-40B4-BE49-F238E27FC236}">
                  <a16:creationId xmlns:a16="http://schemas.microsoft.com/office/drawing/2014/main" id="{203A113D-2B7D-4CC7-B7C7-CF24980FE9E3}"/>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9847" name="Group 39">
              <a:extLst>
                <a:ext uri="{FF2B5EF4-FFF2-40B4-BE49-F238E27FC236}">
                  <a16:creationId xmlns:a16="http://schemas.microsoft.com/office/drawing/2014/main" id="{2DF3FA35-23EA-486D-9416-DED49B6F30C3}"/>
                </a:ext>
              </a:extLst>
            </p:cNvPr>
            <p:cNvGrpSpPr>
              <a:grpSpLocks/>
            </p:cNvGrpSpPr>
            <p:nvPr userDrawn="1"/>
          </p:nvGrpSpPr>
          <p:grpSpPr bwMode="auto">
            <a:xfrm>
              <a:off x="0" y="1632"/>
              <a:ext cx="5758" cy="1858"/>
              <a:chOff x="0" y="1632"/>
              <a:chExt cx="5758" cy="1858"/>
            </a:xfrm>
          </p:grpSpPr>
          <p:sp>
            <p:nvSpPr>
              <p:cNvPr id="119848" name="Freeform 40">
                <a:extLst>
                  <a:ext uri="{FF2B5EF4-FFF2-40B4-BE49-F238E27FC236}">
                    <a16:creationId xmlns:a16="http://schemas.microsoft.com/office/drawing/2014/main" id="{BE90BDA9-ADAB-4B94-AABF-4C5FA81195EB}"/>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49" name="Freeform 41">
                <a:extLst>
                  <a:ext uri="{FF2B5EF4-FFF2-40B4-BE49-F238E27FC236}">
                    <a16:creationId xmlns:a16="http://schemas.microsoft.com/office/drawing/2014/main" id="{5BF8FF4A-5465-4850-AA9B-B337B4B66829}"/>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9850" name="Rectangle 42">
            <a:extLst>
              <a:ext uri="{FF2B5EF4-FFF2-40B4-BE49-F238E27FC236}">
                <a16:creationId xmlns:a16="http://schemas.microsoft.com/office/drawing/2014/main" id="{FC5AA893-6647-4883-BE51-5ABE9374BE40}"/>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9851" name="Rectangle 43">
            <a:extLst>
              <a:ext uri="{FF2B5EF4-FFF2-40B4-BE49-F238E27FC236}">
                <a16:creationId xmlns:a16="http://schemas.microsoft.com/office/drawing/2014/main" id="{2DE097FF-B60B-4D4F-A0D7-3AADBBBDA01C}"/>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9852" name="Rectangle 44">
            <a:extLst>
              <a:ext uri="{FF2B5EF4-FFF2-40B4-BE49-F238E27FC236}">
                <a16:creationId xmlns:a16="http://schemas.microsoft.com/office/drawing/2014/main" id="{9DAC5149-4F09-4DA7-B309-C47FA881FF98}"/>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119853" name="Rectangle 45">
            <a:extLst>
              <a:ext uri="{FF2B5EF4-FFF2-40B4-BE49-F238E27FC236}">
                <a16:creationId xmlns:a16="http://schemas.microsoft.com/office/drawing/2014/main" id="{8AAD5791-8D33-4236-894B-EFBDAAEB298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119854" name="Rectangle 46">
            <a:extLst>
              <a:ext uri="{FF2B5EF4-FFF2-40B4-BE49-F238E27FC236}">
                <a16:creationId xmlns:a16="http://schemas.microsoft.com/office/drawing/2014/main" id="{335DA522-1A20-45B0-AC8D-723B188F76CA}"/>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3B3CD08C-F4E8-4D90-B59A-EFB86CD5F0F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90000"/>
        <a:buFont typeface="Wingdings" panose="05000000000000000000"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wmf"/><Relationship Id="rId4" Type="http://schemas.openxmlformats.org/officeDocument/2006/relationships/image" Target="../media/image17.gi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walter-fendt.de/html5/phen/electromagneticwave_en.htm"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nr.cc.mn.u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wmf"/><Relationship Id="rId1" Type="http://schemas.openxmlformats.org/officeDocument/2006/relationships/slideLayout" Target="../slideLayouts/slideLayout4.xml"/><Relationship Id="rId5" Type="http://schemas.openxmlformats.org/officeDocument/2006/relationships/image" Target="../media/image12.gif"/><Relationship Id="rId4"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038716F-0B53-4CD6-B5F2-8F4880110777}"/>
              </a:ext>
            </a:extLst>
          </p:cNvPr>
          <p:cNvSpPr>
            <a:spLocks noGrp="1" noChangeArrowheads="1"/>
          </p:cNvSpPr>
          <p:nvPr>
            <p:ph type="ctrTitle"/>
          </p:nvPr>
        </p:nvSpPr>
        <p:spPr>
          <a:xfrm>
            <a:off x="501650" y="1338263"/>
            <a:ext cx="8229600" cy="973137"/>
          </a:xfrm>
        </p:spPr>
        <p:txBody>
          <a:bodyPr/>
          <a:lstStyle/>
          <a:p>
            <a:r>
              <a:rPr lang="en-US" altLang="en-US"/>
              <a:t>Electromagnetism</a:t>
            </a:r>
          </a:p>
        </p:txBody>
      </p:sp>
      <p:pic>
        <p:nvPicPr>
          <p:cNvPr id="2092" name="Picture 44">
            <a:extLst>
              <a:ext uri="{FF2B5EF4-FFF2-40B4-BE49-F238E27FC236}">
                <a16:creationId xmlns:a16="http://schemas.microsoft.com/office/drawing/2014/main" id="{FB3BE882-0452-4A9A-84E9-A8700E6FC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2924175"/>
            <a:ext cx="3024187" cy="3535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F73F72C2-E23C-41C7-9A5F-25B93E643917}"/>
              </a:ext>
            </a:extLst>
          </p:cNvPr>
          <p:cNvSpPr>
            <a:spLocks noGrp="1" noChangeArrowheads="1"/>
          </p:cNvSpPr>
          <p:nvPr>
            <p:ph type="title"/>
          </p:nvPr>
        </p:nvSpPr>
        <p:spPr/>
        <p:txBody>
          <a:bodyPr/>
          <a:lstStyle/>
          <a:p>
            <a:r>
              <a:rPr lang="en-US" dirty="0">
                <a:effectLst/>
              </a:rPr>
              <a:t>Fizeau and Foucault</a:t>
            </a:r>
            <a:endParaRPr lang="en-US" altLang="en-US" dirty="0"/>
          </a:p>
        </p:txBody>
      </p:sp>
      <p:sp>
        <p:nvSpPr>
          <p:cNvPr id="117763" name="Rectangle 3">
            <a:extLst>
              <a:ext uri="{FF2B5EF4-FFF2-40B4-BE49-F238E27FC236}">
                <a16:creationId xmlns:a16="http://schemas.microsoft.com/office/drawing/2014/main" id="{DE94B99C-8C36-43D9-AE65-AC7A0EA9166C}"/>
              </a:ext>
            </a:extLst>
          </p:cNvPr>
          <p:cNvSpPr>
            <a:spLocks noGrp="1" noChangeArrowheads="1"/>
          </p:cNvSpPr>
          <p:nvPr>
            <p:ph type="body" idx="1"/>
          </p:nvPr>
        </p:nvSpPr>
        <p:spPr>
          <a:xfrm>
            <a:off x="457200" y="1600200"/>
            <a:ext cx="8229600" cy="2336800"/>
          </a:xfrm>
        </p:spPr>
        <p:txBody>
          <a:bodyPr/>
          <a:lstStyle/>
          <a:p>
            <a:pPr>
              <a:lnSpc>
                <a:spcPct val="80000"/>
              </a:lnSpc>
            </a:pPr>
            <a:r>
              <a:rPr lang="en-US" altLang="en-US" sz="2400" dirty="0"/>
              <a:t>1849: Fizeau created an elaborate device using a combination of mirrors lenses and a rotating wheel with slits.</a:t>
            </a:r>
          </a:p>
          <a:p>
            <a:pPr lvl="1">
              <a:lnSpc>
                <a:spcPct val="80000"/>
              </a:lnSpc>
            </a:pPr>
            <a:r>
              <a:rPr lang="en-US" altLang="en-US" sz="2000" dirty="0"/>
              <a:t>c = 196,000 miles/s (315,000 km/s)</a:t>
            </a:r>
          </a:p>
          <a:p>
            <a:pPr>
              <a:lnSpc>
                <a:spcPct val="80000"/>
              </a:lnSpc>
            </a:pPr>
            <a:r>
              <a:rPr lang="en-US" altLang="en-US" sz="2400" dirty="0"/>
              <a:t>1862: </a:t>
            </a:r>
            <a:r>
              <a:rPr lang="en-US" altLang="en-US" sz="2400" dirty="0" err="1"/>
              <a:t>Focault</a:t>
            </a:r>
            <a:r>
              <a:rPr lang="en-US" altLang="en-US" sz="2400" dirty="0"/>
              <a:t> took a slightly different approach that included a set of rotating mirrors.</a:t>
            </a:r>
          </a:p>
          <a:p>
            <a:pPr lvl="1">
              <a:lnSpc>
                <a:spcPct val="80000"/>
              </a:lnSpc>
            </a:pPr>
            <a:r>
              <a:rPr lang="en-US" altLang="en-US" sz="2000" dirty="0"/>
              <a:t>c = 185,000 miles/s (298,000 km/s)</a:t>
            </a:r>
          </a:p>
        </p:txBody>
      </p:sp>
      <p:pic>
        <p:nvPicPr>
          <p:cNvPr id="123912" name="Picture 8" descr="Speed of Light Measurement (Foucault Method)">
            <a:extLst>
              <a:ext uri="{FF2B5EF4-FFF2-40B4-BE49-F238E27FC236}">
                <a16:creationId xmlns:a16="http://schemas.microsoft.com/office/drawing/2014/main" id="{7A8FAB63-0397-47CC-93F9-74C240679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7320" y="3935847"/>
            <a:ext cx="4844326" cy="215622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8BA0F11-0A2B-4010-8935-B8C36DB714D0}"/>
              </a:ext>
            </a:extLst>
          </p:cNvPr>
          <p:cNvGrpSpPr/>
          <p:nvPr/>
        </p:nvGrpSpPr>
        <p:grpSpPr>
          <a:xfrm>
            <a:off x="142736" y="3877081"/>
            <a:ext cx="3911848" cy="2273761"/>
            <a:chOff x="142736" y="3877081"/>
            <a:chExt cx="3911848" cy="2273761"/>
          </a:xfrm>
        </p:grpSpPr>
        <p:pic>
          <p:nvPicPr>
            <p:cNvPr id="123908" name="Picture 4" descr="Speed of Light">
              <a:extLst>
                <a:ext uri="{FF2B5EF4-FFF2-40B4-BE49-F238E27FC236}">
                  <a16:creationId xmlns:a16="http://schemas.microsoft.com/office/drawing/2014/main" id="{367A6B6B-32A0-468A-8E40-521625DB9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736" y="3877081"/>
              <a:ext cx="3911848" cy="22737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D46378-152B-430D-8197-7D6920F440BB}"/>
                </a:ext>
              </a:extLst>
            </p:cNvPr>
            <p:cNvSpPr txBox="1"/>
            <p:nvPr/>
          </p:nvSpPr>
          <p:spPr>
            <a:xfrm>
              <a:off x="2364059" y="5371394"/>
              <a:ext cx="1587934" cy="584775"/>
            </a:xfrm>
            <a:prstGeom prst="rect">
              <a:avLst/>
            </a:prstGeom>
            <a:noFill/>
          </p:spPr>
          <p:txBody>
            <a:bodyPr wrap="square" rtlCol="0">
              <a:spAutoFit/>
            </a:bodyPr>
            <a:lstStyle/>
            <a:p>
              <a:r>
                <a:rPr lang="en-US" sz="1600" b="1" dirty="0">
                  <a:solidFill>
                    <a:schemeClr val="bg1">
                      <a:lumMod val="50000"/>
                    </a:schemeClr>
                  </a:solidFill>
                  <a:latin typeface="Times New Roman" panose="02020603050405020304" pitchFamily="18" charset="0"/>
                  <a:cs typeface="Times New Roman" panose="02020603050405020304" pitchFamily="18" charset="0"/>
                </a:rPr>
                <a:t>The Fizeau Method</a:t>
              </a:r>
            </a:p>
          </p:txBody>
        </p:sp>
      </p:grpSp>
    </p:spTree>
    <p:extLst>
      <p:ext uri="{BB962C8B-B14F-4D97-AF65-F5344CB8AC3E}">
        <p14:creationId xmlns:p14="http://schemas.microsoft.com/office/powerpoint/2010/main" val="30949009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1000"/>
                                  </p:stCondLst>
                                  <p:childTnLst>
                                    <p:set>
                                      <p:cBhvr>
                                        <p:cTn id="6" dur="1" fill="hold">
                                          <p:stCondLst>
                                            <p:cond delay="0"/>
                                          </p:stCondLst>
                                        </p:cTn>
                                        <p:tgtEl>
                                          <p:spTgt spid="117763">
                                            <p:txEl>
                                              <p:pRg st="0" end="0"/>
                                            </p:txEl>
                                          </p:spTgt>
                                        </p:tgtEl>
                                        <p:attrNameLst>
                                          <p:attrName>style.visibility</p:attrName>
                                        </p:attrNameLst>
                                      </p:cBhvr>
                                      <p:to>
                                        <p:strVal val="visible"/>
                                      </p:to>
                                    </p:set>
                                    <p:animEffect transition="in" filter="checkerboard(across)">
                                      <p:cBhvr>
                                        <p:cTn id="7" dur="500"/>
                                        <p:tgtEl>
                                          <p:spTgt spid="117763">
                                            <p:txEl>
                                              <p:pRg st="0" end="0"/>
                                            </p:txEl>
                                          </p:spTgt>
                                        </p:tgtEl>
                                      </p:cBhvr>
                                    </p:animEffect>
                                  </p:childTnLst>
                                </p:cTn>
                              </p:par>
                            </p:childTnLst>
                          </p:cTn>
                        </p:par>
                        <p:par>
                          <p:cTn id="8" fill="hold">
                            <p:stCondLst>
                              <p:cond delay="1500"/>
                            </p:stCondLst>
                            <p:childTnLst>
                              <p:par>
                                <p:cTn id="9" presetID="5" presetClass="entr" presetSubtype="10" fill="hold" grpId="0" nodeType="afterEffect">
                                  <p:stCondLst>
                                    <p:cond delay="1000"/>
                                  </p:stCondLst>
                                  <p:childTnLst>
                                    <p:set>
                                      <p:cBhvr>
                                        <p:cTn id="10" dur="1" fill="hold">
                                          <p:stCondLst>
                                            <p:cond delay="0"/>
                                          </p:stCondLst>
                                        </p:cTn>
                                        <p:tgtEl>
                                          <p:spTgt spid="117763">
                                            <p:txEl>
                                              <p:pRg st="1" end="1"/>
                                            </p:txEl>
                                          </p:spTgt>
                                        </p:tgtEl>
                                        <p:attrNameLst>
                                          <p:attrName>style.visibility</p:attrName>
                                        </p:attrNameLst>
                                      </p:cBhvr>
                                      <p:to>
                                        <p:strVal val="visible"/>
                                      </p:to>
                                    </p:set>
                                    <p:animEffect transition="in" filter="checkerboard(across)">
                                      <p:cBhvr>
                                        <p:cTn id="11" dur="500"/>
                                        <p:tgtEl>
                                          <p:spTgt spid="117763">
                                            <p:txEl>
                                              <p:pRg st="1" end="1"/>
                                            </p:txEl>
                                          </p:spTgt>
                                        </p:tgtEl>
                                      </p:cBhvr>
                                    </p:animEffect>
                                  </p:childTnLst>
                                </p:cTn>
                              </p:par>
                            </p:childTnLst>
                          </p:cTn>
                        </p:par>
                        <p:par>
                          <p:cTn id="12" fill="hold" nodeType="withGroup">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17763">
                                            <p:txEl>
                                              <p:pRg st="2" end="2"/>
                                            </p:txEl>
                                          </p:spTgt>
                                        </p:tgtEl>
                                        <p:attrNameLst>
                                          <p:attrName>style.visibility</p:attrName>
                                        </p:attrNameLst>
                                      </p:cBhvr>
                                      <p:to>
                                        <p:strVal val="visible"/>
                                      </p:to>
                                    </p:set>
                                    <p:animEffect transition="in" filter="checkerboard(across)">
                                      <p:cBhvr>
                                        <p:cTn id="20" dur="500"/>
                                        <p:tgtEl>
                                          <p:spTgt spid="117763">
                                            <p:txEl>
                                              <p:pRg st="2" end="2"/>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17763">
                                            <p:txEl>
                                              <p:pRg st="3" end="3"/>
                                            </p:txEl>
                                          </p:spTgt>
                                        </p:tgtEl>
                                        <p:attrNameLst>
                                          <p:attrName>style.visibility</p:attrName>
                                        </p:attrNameLst>
                                      </p:cBhvr>
                                      <p:to>
                                        <p:strVal val="visible"/>
                                      </p:to>
                                    </p:set>
                                    <p:animEffect transition="in" filter="checkerboard(across)">
                                      <p:cBhvr>
                                        <p:cTn id="23" dur="500"/>
                                        <p:tgtEl>
                                          <p:spTgt spid="117763">
                                            <p:txEl>
                                              <p:pRg st="3" end="3"/>
                                            </p:txEl>
                                          </p:spTgt>
                                        </p:tgtEl>
                                      </p:cBhvr>
                                    </p:animEffect>
                                  </p:childTnLst>
                                </p:cTn>
                              </p:par>
                            </p:childTnLst>
                          </p:cTn>
                        </p:par>
                        <p:par>
                          <p:cTn id="24" fill="hold">
                            <p:stCondLst>
                              <p:cond delay="500"/>
                            </p:stCondLst>
                            <p:childTnLst>
                              <p:par>
                                <p:cTn id="25" presetID="10" presetClass="entr" presetSubtype="0" fill="hold" nodeType="afterEffect">
                                  <p:stCondLst>
                                    <p:cond delay="1000"/>
                                  </p:stCondLst>
                                  <p:childTnLst>
                                    <p:set>
                                      <p:cBhvr>
                                        <p:cTn id="26" dur="1" fill="hold">
                                          <p:stCondLst>
                                            <p:cond delay="0"/>
                                          </p:stCondLst>
                                        </p:cTn>
                                        <p:tgtEl>
                                          <p:spTgt spid="123912"/>
                                        </p:tgtEl>
                                        <p:attrNameLst>
                                          <p:attrName>style.visibility</p:attrName>
                                        </p:attrNameLst>
                                      </p:cBhvr>
                                      <p:to>
                                        <p:strVal val="visible"/>
                                      </p:to>
                                    </p:set>
                                    <p:animEffect transition="in" filter="fade">
                                      <p:cBhvr>
                                        <p:cTn id="27" dur="1000"/>
                                        <p:tgtEl>
                                          <p:spTgt spid="123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F73F72C2-E23C-41C7-9A5F-25B93E643917}"/>
              </a:ext>
            </a:extLst>
          </p:cNvPr>
          <p:cNvSpPr>
            <a:spLocks noGrp="1" noChangeArrowheads="1"/>
          </p:cNvSpPr>
          <p:nvPr>
            <p:ph type="title"/>
          </p:nvPr>
        </p:nvSpPr>
        <p:spPr/>
        <p:txBody>
          <a:bodyPr/>
          <a:lstStyle/>
          <a:p>
            <a:r>
              <a:rPr lang="en-US" altLang="en-US"/>
              <a:t>The Michelson Experiment</a:t>
            </a:r>
          </a:p>
        </p:txBody>
      </p:sp>
      <p:sp>
        <p:nvSpPr>
          <p:cNvPr id="117763" name="Rectangle 3">
            <a:extLst>
              <a:ext uri="{FF2B5EF4-FFF2-40B4-BE49-F238E27FC236}">
                <a16:creationId xmlns:a16="http://schemas.microsoft.com/office/drawing/2014/main" id="{DE94B99C-8C36-43D9-AE65-AC7A0EA9166C}"/>
              </a:ext>
            </a:extLst>
          </p:cNvPr>
          <p:cNvSpPr>
            <a:spLocks noGrp="1" noChangeArrowheads="1"/>
          </p:cNvSpPr>
          <p:nvPr>
            <p:ph type="body" idx="1"/>
          </p:nvPr>
        </p:nvSpPr>
        <p:spPr>
          <a:xfrm>
            <a:off x="457200" y="1600200"/>
            <a:ext cx="8229600" cy="2336800"/>
          </a:xfrm>
        </p:spPr>
        <p:txBody>
          <a:bodyPr/>
          <a:lstStyle/>
          <a:p>
            <a:pPr>
              <a:lnSpc>
                <a:spcPct val="80000"/>
              </a:lnSpc>
            </a:pPr>
            <a:r>
              <a:rPr lang="en-US" altLang="en-US" sz="2400" dirty="0"/>
              <a:t>1926: Albert Michelson measured the amount of time that it took light to make a round trip between two mountains in California that were 21.7 miles (34.9 km) apart using the Foucault method.</a:t>
            </a:r>
          </a:p>
          <a:p>
            <a:pPr>
              <a:lnSpc>
                <a:spcPct val="80000"/>
              </a:lnSpc>
            </a:pPr>
            <a:r>
              <a:rPr lang="en-US" altLang="en-US" sz="2400" dirty="0"/>
              <a:t>Michelson’s value for the speed of light was calculated as 186,300 miles/second (299,798 km/s).</a:t>
            </a:r>
          </a:p>
        </p:txBody>
      </p:sp>
      <p:grpSp>
        <p:nvGrpSpPr>
          <p:cNvPr id="3" name="Group 2">
            <a:extLst>
              <a:ext uri="{FF2B5EF4-FFF2-40B4-BE49-F238E27FC236}">
                <a16:creationId xmlns:a16="http://schemas.microsoft.com/office/drawing/2014/main" id="{4E0BFE15-D19F-470C-86C7-BA2F4CAEBFFF}"/>
              </a:ext>
            </a:extLst>
          </p:cNvPr>
          <p:cNvGrpSpPr/>
          <p:nvPr/>
        </p:nvGrpSpPr>
        <p:grpSpPr>
          <a:xfrm>
            <a:off x="165212" y="4558459"/>
            <a:ext cx="3459163" cy="2141538"/>
            <a:chOff x="5403851" y="4584700"/>
            <a:chExt cx="3459163" cy="2141538"/>
          </a:xfrm>
        </p:grpSpPr>
        <p:pic>
          <p:nvPicPr>
            <p:cNvPr id="117766" name="Picture 6">
              <a:extLst>
                <a:ext uri="{FF2B5EF4-FFF2-40B4-BE49-F238E27FC236}">
                  <a16:creationId xmlns:a16="http://schemas.microsoft.com/office/drawing/2014/main" id="{22E1EA37-D0A5-49DC-9843-B90B85D0C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851" y="4584700"/>
              <a:ext cx="3459163" cy="21415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CC1568-71DA-4AED-B2BB-0380B7CFA72B}"/>
                </a:ext>
              </a:extLst>
            </p:cNvPr>
            <p:cNvSpPr txBox="1"/>
            <p:nvPr/>
          </p:nvSpPr>
          <p:spPr>
            <a:xfrm>
              <a:off x="5645328" y="6318806"/>
              <a:ext cx="2903359" cy="369332"/>
            </a:xfrm>
            <a:prstGeom prst="rect">
              <a:avLst/>
            </a:prstGeom>
            <a:noFill/>
          </p:spPr>
          <p:txBody>
            <a:bodyPr wrap="none" rtlCol="0">
              <a:spAutoFit/>
            </a:bodyPr>
            <a:lstStyle/>
            <a:p>
              <a:r>
                <a:rPr lang="en-US" dirty="0"/>
                <a:t>Mount Wilson Observatory</a:t>
              </a:r>
            </a:p>
          </p:txBody>
        </p:sp>
      </p:grpSp>
      <p:grpSp>
        <p:nvGrpSpPr>
          <p:cNvPr id="4" name="Group 3">
            <a:extLst>
              <a:ext uri="{FF2B5EF4-FFF2-40B4-BE49-F238E27FC236}">
                <a16:creationId xmlns:a16="http://schemas.microsoft.com/office/drawing/2014/main" id="{B61415CB-580F-442E-B696-920A1C0700FC}"/>
              </a:ext>
            </a:extLst>
          </p:cNvPr>
          <p:cNvGrpSpPr/>
          <p:nvPr/>
        </p:nvGrpSpPr>
        <p:grpSpPr>
          <a:xfrm>
            <a:off x="6066993" y="4535440"/>
            <a:ext cx="2813050" cy="2187575"/>
            <a:chOff x="595313" y="4500563"/>
            <a:chExt cx="2813050" cy="2187575"/>
          </a:xfrm>
        </p:grpSpPr>
        <p:pic>
          <p:nvPicPr>
            <p:cNvPr id="117765" name="Picture 5">
              <a:extLst>
                <a:ext uri="{FF2B5EF4-FFF2-40B4-BE49-F238E27FC236}">
                  <a16:creationId xmlns:a16="http://schemas.microsoft.com/office/drawing/2014/main" id="{DA18086E-E696-41C6-8730-96625990D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4500563"/>
              <a:ext cx="2813050" cy="21875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B4760D6-530F-46FE-B309-4D343DBD8C17}"/>
                </a:ext>
              </a:extLst>
            </p:cNvPr>
            <p:cNvSpPr txBox="1"/>
            <p:nvPr/>
          </p:nvSpPr>
          <p:spPr>
            <a:xfrm>
              <a:off x="777634" y="6318806"/>
              <a:ext cx="2441759" cy="369332"/>
            </a:xfrm>
            <a:prstGeom prst="rect">
              <a:avLst/>
            </a:prstGeom>
            <a:noFill/>
          </p:spPr>
          <p:txBody>
            <a:bodyPr wrap="none" rtlCol="0">
              <a:spAutoFit/>
            </a:bodyPr>
            <a:lstStyle/>
            <a:p>
              <a:r>
                <a:rPr lang="en-US" dirty="0"/>
                <a:t>San Antonio Mountain</a:t>
              </a:r>
            </a:p>
          </p:txBody>
        </p:sp>
      </p:grpSp>
      <p:grpSp>
        <p:nvGrpSpPr>
          <p:cNvPr id="5" name="Group 4">
            <a:extLst>
              <a:ext uri="{FF2B5EF4-FFF2-40B4-BE49-F238E27FC236}">
                <a16:creationId xmlns:a16="http://schemas.microsoft.com/office/drawing/2014/main" id="{9285748D-CED6-49B6-A6AC-AC59B80A2096}"/>
              </a:ext>
            </a:extLst>
          </p:cNvPr>
          <p:cNvGrpSpPr/>
          <p:nvPr/>
        </p:nvGrpSpPr>
        <p:grpSpPr>
          <a:xfrm flipH="1">
            <a:off x="1331945" y="3898172"/>
            <a:ext cx="5881108" cy="990368"/>
            <a:chOff x="2037343" y="3911833"/>
            <a:chExt cx="5881108" cy="990368"/>
          </a:xfrm>
        </p:grpSpPr>
        <p:pic>
          <p:nvPicPr>
            <p:cNvPr id="117767" name="Picture 7">
              <a:extLst>
                <a:ext uri="{FF2B5EF4-FFF2-40B4-BE49-F238E27FC236}">
                  <a16:creationId xmlns:a16="http://schemas.microsoft.com/office/drawing/2014/main" id="{ACE10D42-E0A8-4124-A78D-69070F2214B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91338" y="4021138"/>
              <a:ext cx="1027113" cy="881063"/>
            </a:xfrm>
            <a:prstGeom prst="rect">
              <a:avLst/>
            </a:prstGeom>
            <a:noFill/>
            <a:extLst>
              <a:ext uri="{909E8E84-426E-40DD-AFC4-6F175D3DCCD1}">
                <a14:hiddenFill xmlns:a14="http://schemas.microsoft.com/office/drawing/2010/main">
                  <a:solidFill>
                    <a:srgbClr val="FFFFFF"/>
                  </a:solidFill>
                </a14:hiddenFill>
              </a:ext>
            </a:extLst>
          </p:spPr>
        </p:pic>
        <p:pic>
          <p:nvPicPr>
            <p:cNvPr id="117768" name="Picture 8">
              <a:extLst>
                <a:ext uri="{FF2B5EF4-FFF2-40B4-BE49-F238E27FC236}">
                  <a16:creationId xmlns:a16="http://schemas.microsoft.com/office/drawing/2014/main" id="{8A0E56D5-3A51-492A-AD8E-F5309C11EC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043153">
              <a:off x="1930187" y="4018989"/>
              <a:ext cx="750888" cy="536575"/>
            </a:xfrm>
            <a:prstGeom prst="rect">
              <a:avLst/>
            </a:prstGeom>
            <a:noFill/>
            <a:extLst>
              <a:ext uri="{909E8E84-426E-40DD-AFC4-6F175D3DCCD1}">
                <a14:hiddenFill xmlns:a14="http://schemas.microsoft.com/office/drawing/2010/main">
                  <a:solidFill>
                    <a:srgbClr val="FFFFFF"/>
                  </a:solidFill>
                </a14:hiddenFill>
              </a:ext>
            </a:extLst>
          </p:spPr>
        </p:pic>
      </p:grpSp>
      <p:sp>
        <p:nvSpPr>
          <p:cNvPr id="117769" name="Rectangle 9">
            <a:extLst>
              <a:ext uri="{FF2B5EF4-FFF2-40B4-BE49-F238E27FC236}">
                <a16:creationId xmlns:a16="http://schemas.microsoft.com/office/drawing/2014/main" id="{EF6D064E-FA6B-4D60-A8EA-45C744DCCD6D}"/>
              </a:ext>
            </a:extLst>
          </p:cNvPr>
          <p:cNvSpPr>
            <a:spLocks noChangeArrowheads="1"/>
          </p:cNvSpPr>
          <p:nvPr/>
        </p:nvSpPr>
        <p:spPr bwMode="auto">
          <a:xfrm>
            <a:off x="2230244" y="4085806"/>
            <a:ext cx="4692844" cy="115973"/>
          </a:xfrm>
          <a:prstGeom prst="rect">
            <a:avLst/>
          </a:prstGeom>
          <a:solidFill>
            <a:srgbClr val="FFFF00">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5474" name="Picture 2">
            <a:extLst>
              <a:ext uri="{FF2B5EF4-FFF2-40B4-BE49-F238E27FC236}">
                <a16:creationId xmlns:a16="http://schemas.microsoft.com/office/drawing/2014/main" id="{EAA92048-521B-49B1-A906-158F150A45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6696" y="4294569"/>
            <a:ext cx="2100044" cy="24284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2000"/>
                                  </p:stCondLst>
                                  <p:childTnLst>
                                    <p:set>
                                      <p:cBhvr>
                                        <p:cTn id="6" dur="1" fill="hold">
                                          <p:stCondLst>
                                            <p:cond delay="0"/>
                                          </p:stCondLst>
                                        </p:cTn>
                                        <p:tgtEl>
                                          <p:spTgt spid="117763">
                                            <p:txEl>
                                              <p:pRg st="0" end="0"/>
                                            </p:txEl>
                                          </p:spTgt>
                                        </p:tgtEl>
                                        <p:attrNameLst>
                                          <p:attrName>style.visibility</p:attrName>
                                        </p:attrNameLst>
                                      </p:cBhvr>
                                      <p:to>
                                        <p:strVal val="visible"/>
                                      </p:to>
                                    </p:set>
                                    <p:animEffect transition="in" filter="checkerboard(across)">
                                      <p:cBhvr>
                                        <p:cTn id="7" dur="500"/>
                                        <p:tgtEl>
                                          <p:spTgt spid="117763">
                                            <p:txEl>
                                              <p:pRg st="0" end="0"/>
                                            </p:txEl>
                                          </p:spTgt>
                                        </p:tgtEl>
                                      </p:cBhvr>
                                    </p:animEffect>
                                  </p:childTnLst>
                                </p:cTn>
                              </p:par>
                            </p:childTnLst>
                          </p:cTn>
                        </p:par>
                        <p:par>
                          <p:cTn id="8" fill="hold">
                            <p:stCondLst>
                              <p:cond delay="2500"/>
                            </p:stCondLst>
                            <p:childTnLst>
                              <p:par>
                                <p:cTn id="9" presetID="1" presetClass="entr" presetSubtype="0" fill="hold" nodeType="afterEffect">
                                  <p:stCondLst>
                                    <p:cond delay="1000"/>
                                  </p:stCondLst>
                                  <p:childTnLst>
                                    <p:set>
                                      <p:cBhvr>
                                        <p:cTn id="10" dur="1" fill="hold">
                                          <p:stCondLst>
                                            <p:cond delay="499"/>
                                          </p:stCondLst>
                                        </p:cTn>
                                        <p:tgtEl>
                                          <p:spTgt spid="3"/>
                                        </p:tgtEl>
                                        <p:attrNameLst>
                                          <p:attrName>style.visibility</p:attrName>
                                        </p:attrNameLst>
                                      </p:cBhvr>
                                      <p:to>
                                        <p:strVal val="visible"/>
                                      </p:to>
                                    </p:set>
                                  </p:childTnLst>
                                </p:cTn>
                              </p:par>
                            </p:childTnLst>
                          </p:cTn>
                        </p:par>
                        <p:par>
                          <p:cTn id="11" fill="hold">
                            <p:stCondLst>
                              <p:cond delay="4000"/>
                            </p:stCondLst>
                            <p:childTnLst>
                              <p:par>
                                <p:cTn id="12" presetID="1" presetClass="entr" presetSubtype="0" fill="hold" nodeType="afterEffect">
                                  <p:stCondLst>
                                    <p:cond delay="0"/>
                                  </p:stCondLst>
                                  <p:childTnLst>
                                    <p:set>
                                      <p:cBhvr>
                                        <p:cTn id="13" dur="1" fill="hold">
                                          <p:stCondLst>
                                            <p:cond delay="499"/>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7769"/>
                                        </p:tgtEl>
                                        <p:attrNameLst>
                                          <p:attrName>style.visibility</p:attrName>
                                        </p:attrNameLst>
                                      </p:cBhvr>
                                      <p:to>
                                        <p:strVal val="visible"/>
                                      </p:to>
                                    </p:set>
                                    <p:animEffect transition="in" filter="wipe(left)">
                                      <p:cBhvr>
                                        <p:cTn id="23" dur="500"/>
                                        <p:tgtEl>
                                          <p:spTgt spid="117769"/>
                                        </p:tgtEl>
                                      </p:cBhvr>
                                    </p:animEffect>
                                  </p:childTnLst>
                                </p:cTn>
                              </p:par>
                            </p:childTnLst>
                          </p:cTn>
                        </p:par>
                        <p:par>
                          <p:cTn id="24" fill="hold">
                            <p:stCondLst>
                              <p:cond delay="500"/>
                            </p:stCondLst>
                            <p:childTnLst>
                              <p:par>
                                <p:cTn id="25" presetID="22" presetClass="exit" presetSubtype="8" fill="hold" grpId="3" nodeType="afterEffect">
                                  <p:stCondLst>
                                    <p:cond delay="0"/>
                                  </p:stCondLst>
                                  <p:childTnLst>
                                    <p:animEffect transition="out" filter="wipe(left)">
                                      <p:cBhvr>
                                        <p:cTn id="26" dur="500"/>
                                        <p:tgtEl>
                                          <p:spTgt spid="117769"/>
                                        </p:tgtEl>
                                      </p:cBhvr>
                                    </p:animEffect>
                                    <p:set>
                                      <p:cBhvr>
                                        <p:cTn id="27" dur="1" fill="hold">
                                          <p:stCondLst>
                                            <p:cond delay="499"/>
                                          </p:stCondLst>
                                        </p:cTn>
                                        <p:tgtEl>
                                          <p:spTgt spid="117769"/>
                                        </p:tgtEl>
                                        <p:attrNameLst>
                                          <p:attrName>style.visibility</p:attrName>
                                        </p:attrNameLst>
                                      </p:cBhvr>
                                      <p:to>
                                        <p:strVal val="hidden"/>
                                      </p:to>
                                    </p:set>
                                  </p:childTnLst>
                                </p:cTn>
                              </p:par>
                            </p:childTnLst>
                          </p:cTn>
                        </p:par>
                        <p:par>
                          <p:cTn id="28" fill="hold">
                            <p:stCondLst>
                              <p:cond delay="1000"/>
                            </p:stCondLst>
                            <p:childTnLst>
                              <p:par>
                                <p:cTn id="29" presetID="22" presetClass="entr" presetSubtype="2" fill="hold" grpId="2" nodeType="afterEffect">
                                  <p:stCondLst>
                                    <p:cond delay="0"/>
                                  </p:stCondLst>
                                  <p:childTnLst>
                                    <p:set>
                                      <p:cBhvr>
                                        <p:cTn id="30" dur="1" fill="hold">
                                          <p:stCondLst>
                                            <p:cond delay="0"/>
                                          </p:stCondLst>
                                        </p:cTn>
                                        <p:tgtEl>
                                          <p:spTgt spid="117769"/>
                                        </p:tgtEl>
                                        <p:attrNameLst>
                                          <p:attrName>style.visibility</p:attrName>
                                        </p:attrNameLst>
                                      </p:cBhvr>
                                      <p:to>
                                        <p:strVal val="visible"/>
                                      </p:to>
                                    </p:set>
                                    <p:animEffect transition="in" filter="wipe(right)">
                                      <p:cBhvr>
                                        <p:cTn id="31" dur="500"/>
                                        <p:tgtEl>
                                          <p:spTgt spid="117769"/>
                                        </p:tgtEl>
                                      </p:cBhvr>
                                    </p:animEffect>
                                  </p:childTnLst>
                                </p:cTn>
                              </p:par>
                            </p:childTnLst>
                          </p:cTn>
                        </p:par>
                        <p:par>
                          <p:cTn id="32" fill="hold">
                            <p:stCondLst>
                              <p:cond delay="1500"/>
                            </p:stCondLst>
                            <p:childTnLst>
                              <p:par>
                                <p:cTn id="33" presetID="22" presetClass="exit" presetSubtype="2" fill="hold" grpId="1" nodeType="afterEffect">
                                  <p:stCondLst>
                                    <p:cond delay="0"/>
                                  </p:stCondLst>
                                  <p:childTnLst>
                                    <p:animEffect transition="out" filter="wipe(right)">
                                      <p:cBhvr>
                                        <p:cTn id="34" dur="500"/>
                                        <p:tgtEl>
                                          <p:spTgt spid="117769"/>
                                        </p:tgtEl>
                                      </p:cBhvr>
                                    </p:animEffect>
                                    <p:set>
                                      <p:cBhvr>
                                        <p:cTn id="35" dur="1" fill="hold">
                                          <p:stCondLst>
                                            <p:cond delay="499"/>
                                          </p:stCondLst>
                                        </p:cTn>
                                        <p:tgtEl>
                                          <p:spTgt spid="11776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7763">
                                            <p:txEl>
                                              <p:pRg st="1" end="1"/>
                                            </p:txEl>
                                          </p:spTgt>
                                        </p:tgtEl>
                                        <p:attrNameLst>
                                          <p:attrName>style.visibility</p:attrName>
                                        </p:attrNameLst>
                                      </p:cBhvr>
                                      <p:to>
                                        <p:strVal val="visible"/>
                                      </p:to>
                                    </p:set>
                                    <p:animEffect transition="in" filter="checkerboard(across)">
                                      <p:cBhvr>
                                        <p:cTn id="40" dur="500"/>
                                        <p:tgtEl>
                                          <p:spTgt spid="117763">
                                            <p:txEl>
                                              <p:pRg st="1" end="1"/>
                                            </p:txEl>
                                          </p:spTgt>
                                        </p:tgtEl>
                                      </p:cBhvr>
                                    </p:animEffect>
                                  </p:childTnLst>
                                </p:cTn>
                              </p:par>
                            </p:childTnLst>
                          </p:cTn>
                        </p:par>
                        <p:par>
                          <p:cTn id="41" fill="hold">
                            <p:stCondLst>
                              <p:cond delay="500"/>
                            </p:stCondLst>
                            <p:childTnLst>
                              <p:par>
                                <p:cTn id="42" presetID="42" presetClass="entr" presetSubtype="0" fill="hold" nodeType="afterEffect">
                                  <p:stCondLst>
                                    <p:cond delay="2000"/>
                                  </p:stCondLst>
                                  <p:childTnLst>
                                    <p:set>
                                      <p:cBhvr>
                                        <p:cTn id="43" dur="1" fill="hold">
                                          <p:stCondLst>
                                            <p:cond delay="0"/>
                                          </p:stCondLst>
                                        </p:cTn>
                                        <p:tgtEl>
                                          <p:spTgt spid="105474"/>
                                        </p:tgtEl>
                                        <p:attrNameLst>
                                          <p:attrName>style.visibility</p:attrName>
                                        </p:attrNameLst>
                                      </p:cBhvr>
                                      <p:to>
                                        <p:strVal val="visible"/>
                                      </p:to>
                                    </p:set>
                                    <p:animEffect transition="in" filter="fade">
                                      <p:cBhvr>
                                        <p:cTn id="44" dur="1000"/>
                                        <p:tgtEl>
                                          <p:spTgt spid="105474"/>
                                        </p:tgtEl>
                                      </p:cBhvr>
                                    </p:animEffect>
                                    <p:anim calcmode="lin" valueType="num">
                                      <p:cBhvr>
                                        <p:cTn id="45" dur="1000" fill="hold"/>
                                        <p:tgtEl>
                                          <p:spTgt spid="105474"/>
                                        </p:tgtEl>
                                        <p:attrNameLst>
                                          <p:attrName>ppt_x</p:attrName>
                                        </p:attrNameLst>
                                      </p:cBhvr>
                                      <p:tavLst>
                                        <p:tav tm="0">
                                          <p:val>
                                            <p:strVal val="#ppt_x"/>
                                          </p:val>
                                        </p:tav>
                                        <p:tav tm="100000">
                                          <p:val>
                                            <p:strVal val="#ppt_x"/>
                                          </p:val>
                                        </p:tav>
                                      </p:tavLst>
                                    </p:anim>
                                    <p:anim calcmode="lin" valueType="num">
                                      <p:cBhvr>
                                        <p:cTn id="46" dur="1000" fill="hold"/>
                                        <p:tgtEl>
                                          <p:spTgt spid="1054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uiExpand="1" build="p" autoUpdateAnimBg="0" advAuto="2000"/>
      <p:bldP spid="117769" grpId="0" animBg="1"/>
      <p:bldP spid="117769" grpId="1" animBg="1"/>
      <p:bldP spid="117769" grpId="2" animBg="1"/>
      <p:bldP spid="117769" grpId="3"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1A96B711-754C-463A-8262-8E914F544D0D}"/>
              </a:ext>
            </a:extLst>
          </p:cNvPr>
          <p:cNvSpPr>
            <a:spLocks noGrp="1" noChangeArrowheads="1"/>
          </p:cNvSpPr>
          <p:nvPr>
            <p:ph type="title"/>
          </p:nvPr>
        </p:nvSpPr>
        <p:spPr>
          <a:xfrm>
            <a:off x="457200" y="860425"/>
            <a:ext cx="8229600" cy="560388"/>
          </a:xfrm>
        </p:spPr>
        <p:txBody>
          <a:bodyPr/>
          <a:lstStyle/>
          <a:p>
            <a:r>
              <a:rPr lang="en-US" altLang="en-US" sz="4000"/>
              <a:t>Speed of Light</a:t>
            </a:r>
          </a:p>
        </p:txBody>
      </p:sp>
      <mc:AlternateContent xmlns:mc="http://schemas.openxmlformats.org/markup-compatibility/2006" xmlns:a14="http://schemas.microsoft.com/office/drawing/2010/main">
        <mc:Choice Requires="a14">
          <p:sp>
            <p:nvSpPr>
              <p:cNvPr id="103427" name="Rectangle 3">
                <a:extLst>
                  <a:ext uri="{FF2B5EF4-FFF2-40B4-BE49-F238E27FC236}">
                    <a16:creationId xmlns:a16="http://schemas.microsoft.com/office/drawing/2014/main" id="{70958FD1-7B9B-4798-9587-63782B91ED27}"/>
                  </a:ext>
                </a:extLst>
              </p:cNvPr>
              <p:cNvSpPr>
                <a:spLocks noGrp="1" noChangeArrowheads="1"/>
              </p:cNvSpPr>
              <p:nvPr>
                <p:ph type="body" idx="1"/>
              </p:nvPr>
            </p:nvSpPr>
            <p:spPr>
              <a:xfrm>
                <a:off x="912813" y="1905000"/>
                <a:ext cx="8110537" cy="4713288"/>
              </a:xfrm>
            </p:spPr>
            <p:txBody>
              <a:bodyPr/>
              <a:lstStyle/>
              <a:p>
                <a:pPr>
                  <a:lnSpc>
                    <a:spcPct val="90000"/>
                  </a:lnSpc>
                </a:pPr>
                <a:r>
                  <a:rPr lang="en-US" altLang="en-US" sz="2000" dirty="0"/>
                  <a:t>Speed of Light: c = 3.00 x 10</a:t>
                </a:r>
                <a:r>
                  <a:rPr lang="en-US" altLang="en-US" sz="2000" baseline="30000" dirty="0"/>
                  <a:t>8</a:t>
                </a:r>
                <a:r>
                  <a:rPr lang="en-US" altLang="en-US" sz="2000" dirty="0"/>
                  <a:t> m/s</a:t>
                </a:r>
              </a:p>
              <a:p>
                <a:pPr>
                  <a:lnSpc>
                    <a:spcPct val="90000"/>
                  </a:lnSpc>
                </a:pPr>
                <a:endParaRPr lang="en-US" altLang="en-US" sz="1200" dirty="0"/>
              </a:p>
              <a:p>
                <a:pPr>
                  <a:lnSpc>
                    <a:spcPct val="90000"/>
                  </a:lnSpc>
                  <a:buFont typeface="Wingdings" panose="05000000000000000000" pitchFamily="2" charset="2"/>
                  <a:buNone/>
                </a:pPr>
                <a:r>
                  <a:rPr lang="en-US" altLang="en-US" sz="2000" dirty="0"/>
                  <a:t>				</a:t>
                </a:r>
              </a:p>
              <a:p>
                <a:pPr>
                  <a:lnSpc>
                    <a:spcPct val="90000"/>
                  </a:lnSpc>
                  <a:buFont typeface="Wingdings" panose="05000000000000000000" pitchFamily="2" charset="2"/>
                  <a:buNone/>
                </a:pPr>
                <a:endParaRPr lang="en-US" altLang="en-US" sz="1200" dirty="0"/>
              </a:p>
              <a:p>
                <a:pPr>
                  <a:lnSpc>
                    <a:spcPct val="90000"/>
                  </a:lnSpc>
                  <a:buFont typeface="Wingdings" panose="05000000000000000000" pitchFamily="2" charset="2"/>
                  <a:buNone/>
                </a:pPr>
                <a:endParaRPr lang="en-US" altLang="en-US" sz="1200" dirty="0"/>
              </a:p>
              <a:p>
                <a:pPr>
                  <a:lnSpc>
                    <a:spcPct val="90000"/>
                  </a:lnSpc>
                  <a:buFont typeface="Wingdings" panose="05000000000000000000" pitchFamily="2" charset="2"/>
                  <a:buNone/>
                </a:pPr>
                <a:endParaRPr lang="en-US" altLang="en-US" sz="1200" dirty="0"/>
              </a:p>
              <a:p>
                <a:pPr>
                  <a:lnSpc>
                    <a:spcPct val="90000"/>
                  </a:lnSpc>
                </a:pPr>
                <a:r>
                  <a:rPr lang="en-US" altLang="en-US" sz="2000" dirty="0"/>
                  <a:t>The relationship between </a:t>
                </a:r>
                <a:r>
                  <a:rPr lang="en-US" altLang="en-US" sz="2000" dirty="0">
                    <a:sym typeface="Symbol" panose="05050102010706020507" pitchFamily="18" charset="2"/>
                  </a:rPr>
                  <a:t></a:t>
                </a:r>
                <a:r>
                  <a:rPr lang="en-US" altLang="en-US" sz="2000" baseline="-25000" dirty="0">
                    <a:sym typeface="Symbol" panose="05050102010706020507" pitchFamily="18" charset="2"/>
                  </a:rPr>
                  <a:t>o</a:t>
                </a:r>
                <a:r>
                  <a:rPr lang="en-US" altLang="en-US" sz="2000" dirty="0">
                    <a:sym typeface="Symbol" panose="05050102010706020507" pitchFamily="18" charset="2"/>
                  </a:rPr>
                  <a:t> (</a:t>
                </a:r>
                <a:r>
                  <a:rPr lang="en-US" altLang="en-US" sz="2000" b="1" dirty="0">
                    <a:solidFill>
                      <a:schemeClr val="folHlink"/>
                    </a:solidFill>
                    <a:sym typeface="Symbol" panose="05050102010706020507" pitchFamily="18" charset="2"/>
                  </a:rPr>
                  <a:t>permittivity constant</a:t>
                </a:r>
                <a:r>
                  <a:rPr lang="en-US" altLang="en-US" sz="2000" dirty="0">
                    <a:sym typeface="Symbol" panose="05050102010706020507" pitchFamily="18" charset="2"/>
                  </a:rPr>
                  <a:t>) and </a:t>
                </a:r>
                <a:r>
                  <a:rPr lang="en-US" altLang="en-US" sz="2000" baseline="-25000" dirty="0">
                    <a:sym typeface="Symbol" panose="05050102010706020507" pitchFamily="18" charset="2"/>
                  </a:rPr>
                  <a:t>o</a:t>
                </a:r>
                <a:r>
                  <a:rPr lang="en-US" altLang="en-US" sz="2000" dirty="0">
                    <a:sym typeface="Symbol" panose="05050102010706020507" pitchFamily="18" charset="2"/>
                  </a:rPr>
                  <a:t> (</a:t>
                </a:r>
                <a:r>
                  <a:rPr lang="en-US" altLang="en-US" sz="2000" b="1" dirty="0">
                    <a:solidFill>
                      <a:schemeClr val="folHlink"/>
                    </a:solidFill>
                    <a:sym typeface="Symbol" panose="05050102010706020507" pitchFamily="18" charset="2"/>
                  </a:rPr>
                  <a:t>permeability constant</a:t>
                </a:r>
                <a:r>
                  <a:rPr lang="en-US" altLang="en-US" sz="2000" dirty="0">
                    <a:sym typeface="Symbol" panose="05050102010706020507" pitchFamily="18" charset="2"/>
                  </a:rPr>
                  <a:t>) support James Maxwell’s hypothesis that electromagnetic radiation is composed of changing E and B fields.</a:t>
                </a:r>
                <a:endParaRPr lang="en-US" altLang="en-US" sz="2000" dirty="0"/>
              </a:p>
              <a:p>
                <a:pPr>
                  <a:lnSpc>
                    <a:spcPct val="90000"/>
                  </a:lnSpc>
                </a:pPr>
                <a:r>
                  <a:rPr lang="en-US" altLang="en-US" sz="2000" dirty="0"/>
                  <a:t>The relationship between the speed of a light wave (</a:t>
                </a:r>
                <a14:m>
                  <m:oMath xmlns:m="http://schemas.openxmlformats.org/officeDocument/2006/math">
                    <m:r>
                      <a:rPr lang="en-US" altLang="en-US" sz="2000" i="1" dirty="0" smtClean="0">
                        <a:latin typeface="Cambria Math" panose="02040503050406030204" pitchFamily="18" charset="0"/>
                      </a:rPr>
                      <m:t>𝑐</m:t>
                    </m:r>
                  </m:oMath>
                </a14:m>
                <a:r>
                  <a:rPr lang="en-US" altLang="en-US" sz="2000" dirty="0"/>
                  <a:t>), its frequency and its wavelength is determined by:</a:t>
                </a:r>
              </a:p>
              <a:p>
                <a:pPr>
                  <a:lnSpc>
                    <a:spcPct val="90000"/>
                  </a:lnSpc>
                  <a:buFont typeface="Wingdings" panose="05000000000000000000" pitchFamily="2" charset="2"/>
                  <a:buNone/>
                </a:pPr>
                <a:endParaRPr lang="en-US" altLang="en-US" sz="1200" dirty="0"/>
              </a:p>
              <a:p>
                <a:pPr>
                  <a:lnSpc>
                    <a:spcPct val="90000"/>
                  </a:lnSpc>
                  <a:buFont typeface="Wingdings" panose="05000000000000000000" pitchFamily="2" charset="2"/>
                  <a:buNone/>
                </a:pPr>
                <a:r>
                  <a:rPr lang="en-US" altLang="en-US" sz="2000" dirty="0"/>
                  <a:t>				</a:t>
                </a:r>
                <a14:m>
                  <m:oMath xmlns:m="http://schemas.openxmlformats.org/officeDocument/2006/math">
                    <m:r>
                      <a:rPr lang="en-US" altLang="en-US" sz="2400" i="1" dirty="0" smtClean="0">
                        <a:latin typeface="Cambria Math" panose="02040503050406030204" pitchFamily="18" charset="0"/>
                      </a:rPr>
                      <m:t>𝑐</m:t>
                    </m:r>
                    <m:r>
                      <a:rPr lang="en-US" altLang="en-US" sz="2400" i="1" dirty="0">
                        <a:latin typeface="Cambria Math" panose="02040503050406030204" pitchFamily="18" charset="0"/>
                      </a:rPr>
                      <m:t>=</m:t>
                    </m:r>
                    <m:r>
                      <a:rPr lang="en-US" altLang="en-US" sz="2400" i="1" dirty="0">
                        <a:latin typeface="Cambria Math" panose="02040503050406030204" pitchFamily="18" charset="0"/>
                      </a:rPr>
                      <m:t>𝑓</m:t>
                    </m:r>
                    <m:r>
                      <a:rPr lang="en-US" altLang="en-US" sz="2400" i="1" dirty="0">
                        <a:latin typeface="Cambria Math" panose="02040503050406030204" pitchFamily="18" charset="0"/>
                        <a:sym typeface="Symbol" panose="05050102010706020507" pitchFamily="18" charset="2"/>
                      </a:rPr>
                      <m:t></m:t>
                    </m:r>
                  </m:oMath>
                </a14:m>
                <a:endParaRPr lang="en-US" altLang="en-US" sz="2400" dirty="0">
                  <a:sym typeface="Symbol" panose="05050102010706020507" pitchFamily="18" charset="2"/>
                </a:endParaRPr>
              </a:p>
              <a:p>
                <a:pPr>
                  <a:lnSpc>
                    <a:spcPct val="90000"/>
                  </a:lnSpc>
                  <a:buFont typeface="Wingdings" panose="05000000000000000000" pitchFamily="2" charset="2"/>
                  <a:buNone/>
                </a:pPr>
                <a:endParaRPr lang="en-US" altLang="en-US" sz="2400" dirty="0">
                  <a:sym typeface="Symbol" panose="05050102010706020507" pitchFamily="18" charset="2"/>
                </a:endParaRPr>
              </a:p>
              <a:p>
                <a:pPr>
                  <a:lnSpc>
                    <a:spcPct val="90000"/>
                  </a:lnSpc>
                  <a:buFont typeface="Wingdings" panose="05000000000000000000" pitchFamily="2" charset="2"/>
                  <a:buNone/>
                </a:pPr>
                <a:r>
                  <a:rPr lang="en-US" altLang="en-US" sz="1400" dirty="0">
                    <a:sym typeface="Symbol" panose="05050102010706020507" pitchFamily="18" charset="2"/>
                  </a:rPr>
                  <a:t>				</a:t>
                </a:r>
                <a:r>
                  <a:rPr lang="en-US" altLang="en-US" sz="2000" dirty="0">
                    <a:sym typeface="Symbol" panose="05050102010706020507" pitchFamily="18" charset="2"/>
                  </a:rPr>
                  <a:t>Where: f = frequency</a:t>
                </a:r>
              </a:p>
              <a:p>
                <a:pPr>
                  <a:lnSpc>
                    <a:spcPct val="90000"/>
                  </a:lnSpc>
                  <a:buFont typeface="Wingdings" panose="05000000000000000000" pitchFamily="2" charset="2"/>
                  <a:buNone/>
                </a:pPr>
                <a:r>
                  <a:rPr lang="en-US" altLang="en-US" sz="2000" dirty="0">
                    <a:sym typeface="Symbol" panose="05050102010706020507" pitchFamily="18" charset="2"/>
                  </a:rPr>
                  <a:t>				              = wavelength</a:t>
                </a:r>
              </a:p>
            </p:txBody>
          </p:sp>
        </mc:Choice>
        <mc:Fallback xmlns="">
          <p:sp>
            <p:nvSpPr>
              <p:cNvPr id="103427" name="Rectangle 3">
                <a:extLst>
                  <a:ext uri="{FF2B5EF4-FFF2-40B4-BE49-F238E27FC236}">
                    <a16:creationId xmlns:a16="http://schemas.microsoft.com/office/drawing/2014/main" id="{70958FD1-7B9B-4798-9587-63782B91ED27}"/>
                  </a:ext>
                </a:extLst>
              </p:cNvPr>
              <p:cNvSpPr>
                <a:spLocks noGrp="1" noRot="1" noChangeAspect="1" noMove="1" noResize="1" noEditPoints="1" noAdjustHandles="1" noChangeArrowheads="1" noChangeShapeType="1" noTextEdit="1"/>
              </p:cNvSpPr>
              <p:nvPr>
                <p:ph type="body" idx="1"/>
              </p:nvPr>
            </p:nvSpPr>
            <p:spPr>
              <a:xfrm>
                <a:off x="912813" y="1905000"/>
                <a:ext cx="8110537" cy="4713288"/>
              </a:xfrm>
              <a:blipFill>
                <a:blip r:embed="rId3"/>
                <a:stretch>
                  <a:fillRect t="-1423" r="-602" b="-2199"/>
                </a:stretch>
              </a:blipFill>
            </p:spPr>
            <p:txBody>
              <a:bodyPr/>
              <a:lstStyle/>
              <a:p>
                <a:r>
                  <a:rPr lang="en-US">
                    <a:noFill/>
                  </a:rPr>
                  <a:t> </a:t>
                </a:r>
              </a:p>
            </p:txBody>
          </p:sp>
        </mc:Fallback>
      </mc:AlternateContent>
      <p:graphicFrame>
        <p:nvGraphicFramePr>
          <p:cNvPr id="103436" name="Object 12">
            <a:extLst>
              <a:ext uri="{FF2B5EF4-FFF2-40B4-BE49-F238E27FC236}">
                <a16:creationId xmlns:a16="http://schemas.microsoft.com/office/drawing/2014/main" id="{70F8ABBB-2496-41D2-B9C4-C2D9508C5A83}"/>
              </a:ext>
            </a:extLst>
          </p:cNvPr>
          <p:cNvGraphicFramePr>
            <a:graphicFrameLocks noChangeAspect="1"/>
          </p:cNvGraphicFramePr>
          <p:nvPr/>
        </p:nvGraphicFramePr>
        <p:xfrm>
          <a:off x="3327400" y="2446338"/>
          <a:ext cx="1322388" cy="849312"/>
        </p:xfrm>
        <a:graphic>
          <a:graphicData uri="http://schemas.openxmlformats.org/presentationml/2006/ole">
            <mc:AlternateContent xmlns:mc="http://schemas.openxmlformats.org/markup-compatibility/2006">
              <mc:Choice xmlns:v="urn:schemas-microsoft-com:vml" Requires="v">
                <p:oleObj spid="_x0000_s103452" name="Equation" r:id="rId4" imgW="711000" imgH="457200" progId="Equation.BREE4">
                  <p:embed/>
                </p:oleObj>
              </mc:Choice>
              <mc:Fallback>
                <p:oleObj name="Equation" r:id="rId4" imgW="711000" imgH="457200" progId="Equation.BREE4">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400" y="2446338"/>
                        <a:ext cx="1322388" cy="849312"/>
                      </a:xfrm>
                      <a:prstGeom prst="rect">
                        <a:avLst/>
                      </a:prstGeom>
                      <a:solidFill>
                        <a:schemeClr val="tx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Effect transition="in" filter="checkerboard(across)">
                                      <p:cBhvr>
                                        <p:cTn id="7" dur="500"/>
                                        <p:tgtEl>
                                          <p:spTgt spid="103427">
                                            <p:txEl>
                                              <p:pRg st="0" end="0"/>
                                            </p:txEl>
                                          </p:spTgt>
                                        </p:tgtEl>
                                      </p:cBhvr>
                                    </p:animEffect>
                                  </p:childTnLst>
                                </p:cTn>
                              </p:par>
                            </p:childTnLst>
                          </p:cTn>
                        </p:par>
                        <p:par>
                          <p:cTn id="8" fill="hold" nodeType="afterGroup">
                            <p:stCondLst>
                              <p:cond delay="500"/>
                            </p:stCondLst>
                            <p:childTnLst>
                              <p:par>
                                <p:cTn id="9" presetID="53" presetClass="entr" presetSubtype="0" fill="hold" nodeType="afterEffect">
                                  <p:stCondLst>
                                    <p:cond delay="0"/>
                                  </p:stCondLst>
                                  <p:childTnLst>
                                    <p:set>
                                      <p:cBhvr>
                                        <p:cTn id="10" dur="1" fill="hold">
                                          <p:stCondLst>
                                            <p:cond delay="0"/>
                                          </p:stCondLst>
                                        </p:cTn>
                                        <p:tgtEl>
                                          <p:spTgt spid="103436"/>
                                        </p:tgtEl>
                                        <p:attrNameLst>
                                          <p:attrName>style.visibility</p:attrName>
                                        </p:attrNameLst>
                                      </p:cBhvr>
                                      <p:to>
                                        <p:strVal val="visible"/>
                                      </p:to>
                                    </p:set>
                                    <p:anim calcmode="lin" valueType="num">
                                      <p:cBhvr>
                                        <p:cTn id="11" dur="500" fill="hold"/>
                                        <p:tgtEl>
                                          <p:spTgt spid="103436"/>
                                        </p:tgtEl>
                                        <p:attrNameLst>
                                          <p:attrName>ppt_w</p:attrName>
                                        </p:attrNameLst>
                                      </p:cBhvr>
                                      <p:tavLst>
                                        <p:tav tm="0">
                                          <p:val>
                                            <p:fltVal val="0"/>
                                          </p:val>
                                        </p:tav>
                                        <p:tav tm="100000">
                                          <p:val>
                                            <p:strVal val="#ppt_w"/>
                                          </p:val>
                                        </p:tav>
                                      </p:tavLst>
                                    </p:anim>
                                    <p:anim calcmode="lin" valueType="num">
                                      <p:cBhvr>
                                        <p:cTn id="12" dur="500" fill="hold"/>
                                        <p:tgtEl>
                                          <p:spTgt spid="103436"/>
                                        </p:tgtEl>
                                        <p:attrNameLst>
                                          <p:attrName>ppt_h</p:attrName>
                                        </p:attrNameLst>
                                      </p:cBhvr>
                                      <p:tavLst>
                                        <p:tav tm="0">
                                          <p:val>
                                            <p:fltVal val="0"/>
                                          </p:val>
                                        </p:tav>
                                        <p:tav tm="100000">
                                          <p:val>
                                            <p:strVal val="#ppt_h"/>
                                          </p:val>
                                        </p:tav>
                                      </p:tavLst>
                                    </p:anim>
                                    <p:animEffect transition="in" filter="fade">
                                      <p:cBhvr>
                                        <p:cTn id="13" dur="500"/>
                                        <p:tgtEl>
                                          <p:spTgt spid="10343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03427">
                                            <p:txEl>
                                              <p:pRg st="6" end="6"/>
                                            </p:txEl>
                                          </p:spTgt>
                                        </p:tgtEl>
                                        <p:attrNameLst>
                                          <p:attrName>style.visibility</p:attrName>
                                        </p:attrNameLst>
                                      </p:cBhvr>
                                      <p:to>
                                        <p:strVal val="visible"/>
                                      </p:to>
                                    </p:set>
                                    <p:animEffect transition="in" filter="checkerboard(across)">
                                      <p:cBhvr>
                                        <p:cTn id="18" dur="500"/>
                                        <p:tgtEl>
                                          <p:spTgt spid="103427">
                                            <p:txEl>
                                              <p:pRg st="6" end="6"/>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3427">
                                            <p:txEl>
                                              <p:pRg st="7" end="7"/>
                                            </p:txEl>
                                          </p:spTgt>
                                        </p:tgtEl>
                                        <p:attrNameLst>
                                          <p:attrName>style.visibility</p:attrName>
                                        </p:attrNameLst>
                                      </p:cBhvr>
                                      <p:to>
                                        <p:strVal val="visible"/>
                                      </p:to>
                                    </p:set>
                                    <p:animEffect transition="in" filter="checkerboard(across)">
                                      <p:cBhvr>
                                        <p:cTn id="23" dur="500"/>
                                        <p:tgtEl>
                                          <p:spTgt spid="103427">
                                            <p:txEl>
                                              <p:pRg st="7" end="7"/>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03427">
                                            <p:txEl>
                                              <p:pRg st="9" end="9"/>
                                            </p:txEl>
                                          </p:spTgt>
                                        </p:tgtEl>
                                        <p:attrNameLst>
                                          <p:attrName>style.visibility</p:attrName>
                                        </p:attrNameLst>
                                      </p:cBhvr>
                                      <p:to>
                                        <p:strVal val="visible"/>
                                      </p:to>
                                    </p:set>
                                    <p:animEffect transition="in" filter="checkerboard(across)">
                                      <p:cBhvr>
                                        <p:cTn id="28" dur="500"/>
                                        <p:tgtEl>
                                          <p:spTgt spid="103427">
                                            <p:txEl>
                                              <p:pRg st="9" end="9"/>
                                            </p:txEl>
                                          </p:spTgt>
                                        </p:tgtEl>
                                      </p:cBhvr>
                                    </p:animEffect>
                                  </p:childTnLst>
                                </p:cTn>
                              </p:par>
                            </p:childTnLst>
                          </p:cTn>
                        </p:par>
                        <p:par>
                          <p:cTn id="29" fill="hold" nodeType="afterGroup">
                            <p:stCondLst>
                              <p:cond delay="500"/>
                            </p:stCondLst>
                            <p:childTnLst>
                              <p:par>
                                <p:cTn id="30" presetID="5" presetClass="entr" presetSubtype="10" fill="hold" grpId="0" nodeType="afterEffect">
                                  <p:stCondLst>
                                    <p:cond delay="1500"/>
                                  </p:stCondLst>
                                  <p:childTnLst>
                                    <p:set>
                                      <p:cBhvr>
                                        <p:cTn id="31" dur="1" fill="hold">
                                          <p:stCondLst>
                                            <p:cond delay="0"/>
                                          </p:stCondLst>
                                        </p:cTn>
                                        <p:tgtEl>
                                          <p:spTgt spid="103427">
                                            <p:txEl>
                                              <p:pRg st="11" end="11"/>
                                            </p:txEl>
                                          </p:spTgt>
                                        </p:tgtEl>
                                        <p:attrNameLst>
                                          <p:attrName>style.visibility</p:attrName>
                                        </p:attrNameLst>
                                      </p:cBhvr>
                                      <p:to>
                                        <p:strVal val="visible"/>
                                      </p:to>
                                    </p:set>
                                    <p:animEffect transition="in" filter="checkerboard(across)">
                                      <p:cBhvr>
                                        <p:cTn id="32" dur="500"/>
                                        <p:tgtEl>
                                          <p:spTgt spid="103427">
                                            <p:txEl>
                                              <p:pRg st="11" end="11"/>
                                            </p:txEl>
                                          </p:spTgt>
                                        </p:tgtEl>
                                      </p:cBhvr>
                                    </p:animEffect>
                                  </p:childTnLst>
                                </p:cTn>
                              </p:par>
                            </p:childTnLst>
                          </p:cTn>
                        </p:par>
                        <p:par>
                          <p:cTn id="33" fill="hold" nodeType="afterGroup">
                            <p:stCondLst>
                              <p:cond delay="2500"/>
                            </p:stCondLst>
                            <p:childTnLst>
                              <p:par>
                                <p:cTn id="34" presetID="5" presetClass="entr" presetSubtype="10" fill="hold" grpId="0" nodeType="afterEffect">
                                  <p:stCondLst>
                                    <p:cond delay="0"/>
                                  </p:stCondLst>
                                  <p:childTnLst>
                                    <p:set>
                                      <p:cBhvr>
                                        <p:cTn id="35" dur="1" fill="hold">
                                          <p:stCondLst>
                                            <p:cond delay="0"/>
                                          </p:stCondLst>
                                        </p:cTn>
                                        <p:tgtEl>
                                          <p:spTgt spid="103427">
                                            <p:txEl>
                                              <p:pRg st="12" end="12"/>
                                            </p:txEl>
                                          </p:spTgt>
                                        </p:tgtEl>
                                        <p:attrNameLst>
                                          <p:attrName>style.visibility</p:attrName>
                                        </p:attrNameLst>
                                      </p:cBhvr>
                                      <p:to>
                                        <p:strVal val="visible"/>
                                      </p:to>
                                    </p:set>
                                    <p:animEffect transition="in" filter="checkerboard(across)">
                                      <p:cBhvr>
                                        <p:cTn id="36" dur="500"/>
                                        <p:tgtEl>
                                          <p:spTgt spid="10342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buFont typeface="Arial" panose="020B0604020202020204" pitchFamily="34" charset="0"/>
                  <a:buChar char="•"/>
                </a:pPr>
                <a:r>
                  <a:rPr lang="en-US" sz="2400" dirty="0"/>
                  <a:t>Light wave has a frequency of </a:t>
                </a:r>
                <a14:m>
                  <m:oMath xmlns:m="http://schemas.openxmlformats.org/officeDocument/2006/math">
                    <m:r>
                      <a:rPr lang="en-US" sz="2400" i="1" dirty="0" smtClean="0">
                        <a:latin typeface="Cambria Math" panose="02040503050406030204" pitchFamily="18" charset="0"/>
                      </a:rPr>
                      <m:t>6.4</m:t>
                    </m:r>
                    <m:r>
                      <a:rPr lang="en-US" sz="2400" i="1" dirty="0" smtClean="0">
                        <a:latin typeface="Cambria Math" panose="02040503050406030204" pitchFamily="18" charset="0"/>
                        <a:ea typeface="Cambria Math" panose="02040503050406030204" pitchFamily="18" charset="0"/>
                      </a:rPr>
                      <m:t>×</m:t>
                    </m:r>
                    <m:r>
                      <a:rPr lang="en-US" sz="2400" i="1" dirty="0" smtClean="0">
                        <a:latin typeface="Cambria Math" panose="02040503050406030204" pitchFamily="18" charset="0"/>
                      </a:rPr>
                      <m:t>10</m:t>
                    </m:r>
                    <m:r>
                      <a:rPr lang="en-US" sz="2400" i="1" baseline="30000" dirty="0" smtClean="0">
                        <a:latin typeface="Cambria Math" panose="02040503050406030204" pitchFamily="18" charset="0"/>
                      </a:rPr>
                      <m:t>14</m:t>
                    </m:r>
                    <m:r>
                      <a:rPr lang="en-US" sz="2400" i="1" dirty="0" smtClean="0">
                        <a:latin typeface="Cambria Math" panose="02040503050406030204" pitchFamily="18" charset="0"/>
                      </a:rPr>
                      <m:t> </m:t>
                    </m:r>
                    <m:r>
                      <a:rPr lang="en-US" sz="2400" i="1" dirty="0" smtClean="0">
                        <a:latin typeface="Cambria Math" panose="02040503050406030204" pitchFamily="18" charset="0"/>
                      </a:rPr>
                      <m:t>𝐻𝑧</m:t>
                    </m:r>
                  </m:oMath>
                </a14:m>
                <a:r>
                  <a:rPr lang="en-US" sz="2400" dirty="0"/>
                  <a:t>. What is its wavelength?</a:t>
                </a:r>
              </a:p>
              <a:p>
                <a:pPr marL="0" indent="0" algn="ctr">
                  <a:buNone/>
                </a:pPr>
                <a:endParaRPr lang="en-US" sz="1200" i="1" dirty="0">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m:rPr>
                          <m:sty m:val="p"/>
                        </m:rPr>
                        <a:rPr lang="el-GR" sz="2400" i="1" smtClean="0">
                          <a:latin typeface="Cambria Math" panose="02040503050406030204" pitchFamily="18" charset="0"/>
                        </a:rPr>
                        <m:t>λ</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𝑐</m:t>
                          </m:r>
                        </m:num>
                        <m:den>
                          <m:r>
                            <a:rPr lang="en-US" sz="2400" b="0" i="1" smtClean="0">
                              <a:latin typeface="Cambria Math" panose="02040503050406030204" pitchFamily="18" charset="0"/>
                            </a:rPr>
                            <m:t>𝑓</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3.00</m:t>
                          </m:r>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8</m:t>
                              </m:r>
                            </m:sup>
                          </m:sSup>
                          <m:r>
                            <a:rPr lang="en-US" sz="2400" b="0" i="1" smtClean="0">
                              <a:latin typeface="Cambria Math" panose="02040503050406030204" pitchFamily="18" charset="0"/>
                              <a:ea typeface="Cambria Math" panose="02040503050406030204" pitchFamily="18" charset="0"/>
                            </a:rPr>
                            <m:t>𝑚</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num>
                        <m:den>
                          <m:r>
                            <a:rPr lang="en-US" sz="2400" b="0" i="1" smtClean="0">
                              <a:latin typeface="Cambria Math" panose="02040503050406030204" pitchFamily="18" charset="0"/>
                            </a:rPr>
                            <m:t>6.4</m:t>
                          </m:r>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14</m:t>
                              </m:r>
                            </m:sup>
                          </m:sSup>
                          <m:r>
                            <a:rPr lang="en-US" sz="2400" b="0" i="1" smtClean="0">
                              <a:latin typeface="Cambria Math" panose="02040503050406030204" pitchFamily="18" charset="0"/>
                              <a:ea typeface="Cambria Math" panose="02040503050406030204" pitchFamily="18" charset="0"/>
                            </a:rPr>
                            <m:t>𝐻𝑧</m:t>
                          </m:r>
                        </m:den>
                      </m:f>
                      <m:r>
                        <a:rPr lang="en-US" sz="2400" b="0" i="1" smtClean="0">
                          <a:latin typeface="Cambria Math" panose="02040503050406030204" pitchFamily="18" charset="0"/>
                        </a:rPr>
                        <m:t>=4.7</m:t>
                      </m:r>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−7</m:t>
                          </m:r>
                        </m:sup>
                      </m:sSup>
                      <m:r>
                        <a:rPr lang="en-US" sz="2400" b="0" i="1" smtClean="0">
                          <a:latin typeface="Cambria Math" panose="02040503050406030204" pitchFamily="18" charset="0"/>
                          <a:ea typeface="Cambria Math" panose="02040503050406030204" pitchFamily="18" charset="0"/>
                        </a:rPr>
                        <m:t>𝑚</m:t>
                      </m:r>
                    </m:oMath>
                  </m:oMathPara>
                </a14:m>
                <a:endParaRPr lang="en-US" sz="2400" dirty="0"/>
              </a:p>
              <a:p>
                <a:pPr marL="0" indent="0" algn="ctr">
                  <a:buNone/>
                </a:pPr>
                <a:endParaRPr lang="en-US" sz="1200" dirty="0"/>
              </a:p>
              <a:p>
                <a:pPr>
                  <a:buFont typeface="Arial" panose="020B0604020202020204" pitchFamily="34" charset="0"/>
                  <a:buChar char="•"/>
                </a:pPr>
                <a:r>
                  <a:rPr lang="en-US" sz="2400" dirty="0"/>
                  <a:t>A light wave has a wavelength of 655nm. What is its frequency?</a:t>
                </a:r>
              </a:p>
              <a:p>
                <a:pPr marL="0" indent="0" algn="ctr">
                  <a:buNone/>
                </a:pPr>
                <a:endParaRPr lang="en-US" sz="1200" b="0" i="1" dirty="0">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𝑐</m:t>
                          </m:r>
                        </m:num>
                        <m:den>
                          <m:r>
                            <m:rPr>
                              <m:sty m:val="p"/>
                            </m:rPr>
                            <a:rPr lang="el-GR" sz="2400" b="0" i="1" smtClean="0">
                              <a:latin typeface="Cambria Math" panose="02040503050406030204" pitchFamily="18" charset="0"/>
                            </a:rPr>
                            <m:t>λ</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3.00</m:t>
                          </m:r>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8</m:t>
                              </m:r>
                            </m:sup>
                          </m:sSup>
                          <m:r>
                            <a:rPr lang="en-US" sz="2400" b="0" i="1" smtClean="0">
                              <a:latin typeface="Cambria Math" panose="02040503050406030204" pitchFamily="18" charset="0"/>
                              <a:ea typeface="Cambria Math" panose="02040503050406030204" pitchFamily="18" charset="0"/>
                            </a:rPr>
                            <m:t>𝑚</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num>
                        <m:den>
                          <m:r>
                            <a:rPr lang="en-US" sz="2400" b="0" i="1" smtClean="0">
                              <a:latin typeface="Cambria Math" panose="02040503050406030204" pitchFamily="18" charset="0"/>
                            </a:rPr>
                            <m:t>6.55</m:t>
                          </m:r>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−7</m:t>
                              </m:r>
                            </m:sup>
                          </m:sSup>
                          <m:r>
                            <a:rPr lang="en-US" sz="2400" b="0" i="1" smtClean="0">
                              <a:latin typeface="Cambria Math" panose="02040503050406030204" pitchFamily="18" charset="0"/>
                              <a:ea typeface="Cambria Math" panose="02040503050406030204" pitchFamily="18" charset="0"/>
                            </a:rPr>
                            <m:t>𝑚</m:t>
                          </m:r>
                        </m:den>
                      </m:f>
                      <m:r>
                        <a:rPr lang="en-US" sz="2400" b="0" i="1" smtClean="0">
                          <a:latin typeface="Cambria Math" panose="02040503050406030204" pitchFamily="18" charset="0"/>
                        </a:rPr>
                        <m:t>=4.58</m:t>
                      </m:r>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14</m:t>
                          </m:r>
                        </m:sup>
                      </m:sSup>
                      <m:r>
                        <a:rPr lang="en-US" sz="2400" b="0" i="1" smtClean="0">
                          <a:latin typeface="Cambria Math" panose="02040503050406030204" pitchFamily="18" charset="0"/>
                          <a:ea typeface="Cambria Math" panose="02040503050406030204" pitchFamily="18" charset="0"/>
                        </a:rPr>
                        <m:t>𝐻𝑧</m:t>
                      </m:r>
                    </m:oMath>
                  </m:oMathPara>
                </a14:m>
                <a:endParaRPr lang="en-US" sz="2400" dirty="0"/>
              </a:p>
              <a:p>
                <a:pPr marL="0" indent="0" algn="ctr">
                  <a:buNone/>
                </a:pPr>
                <a:endParaRPr lang="en-US" sz="1200" dirty="0"/>
              </a:p>
              <a:p>
                <a:pPr>
                  <a:buFont typeface="Arial" panose="020B0604020202020204" pitchFamily="34" charset="0"/>
                  <a:buChar char="•"/>
                </a:pPr>
                <a:r>
                  <a:rPr lang="en-US" sz="2400" dirty="0"/>
                  <a:t>Where on the electromagnetic spectrum do each of these light waves fall?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889" t="-1077" b="-10767"/>
                </a:stretch>
              </a:blipFill>
            </p:spPr>
            <p:txBody>
              <a:bodyPr/>
              <a:lstStyle/>
              <a:p>
                <a:r>
                  <a:rPr lang="en-US">
                    <a:noFill/>
                  </a:rPr>
                  <a:t> </a:t>
                </a:r>
              </a:p>
            </p:txBody>
          </p:sp>
        </mc:Fallback>
      </mc:AlternateContent>
    </p:spTree>
    <p:extLst>
      <p:ext uri="{BB962C8B-B14F-4D97-AF65-F5344CB8AC3E}">
        <p14:creationId xmlns:p14="http://schemas.microsoft.com/office/powerpoint/2010/main" val="270099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85B3F-7C30-44BF-85C3-211729ECD5DF}"/>
              </a:ext>
            </a:extLst>
          </p:cNvPr>
          <p:cNvSpPr>
            <a:spLocks noGrp="1"/>
          </p:cNvSpPr>
          <p:nvPr>
            <p:ph type="title"/>
          </p:nvPr>
        </p:nvSpPr>
        <p:spPr/>
        <p:txBody>
          <a:bodyPr/>
          <a:lstStyle/>
          <a:p>
            <a:r>
              <a:rPr lang="en-US" sz="4000" dirty="0"/>
              <a:t>The Doppler Effect and Polarization</a:t>
            </a:r>
          </a:p>
        </p:txBody>
      </p:sp>
      <p:pic>
        <p:nvPicPr>
          <p:cNvPr id="104450" name="Picture 2" descr="Cool Cosmos">
            <a:extLst>
              <a:ext uri="{FF2B5EF4-FFF2-40B4-BE49-F238E27FC236}">
                <a16:creationId xmlns:a16="http://schemas.microsoft.com/office/drawing/2014/main" id="{EF396013-3DDC-4CE9-BEAA-A25FB100E3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458" y="2327878"/>
            <a:ext cx="5203934" cy="220224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1036">
            <a:extLst>
              <a:ext uri="{FF2B5EF4-FFF2-40B4-BE49-F238E27FC236}">
                <a16:creationId xmlns:a16="http://schemas.microsoft.com/office/drawing/2014/main" id="{E8D3E048-4378-435E-8B98-EFFA192D3C67}"/>
              </a:ext>
            </a:extLst>
          </p:cNvPr>
          <p:cNvGrpSpPr>
            <a:grpSpLocks/>
          </p:cNvGrpSpPr>
          <p:nvPr/>
        </p:nvGrpSpPr>
        <p:grpSpPr bwMode="auto">
          <a:xfrm>
            <a:off x="5375662" y="2339786"/>
            <a:ext cx="3668713" cy="2160588"/>
            <a:chOff x="2740" y="2768"/>
            <a:chExt cx="2311" cy="1361"/>
          </a:xfrm>
        </p:grpSpPr>
        <p:pic>
          <p:nvPicPr>
            <p:cNvPr id="7" name="Picture 1033">
              <a:extLst>
                <a:ext uri="{FF2B5EF4-FFF2-40B4-BE49-F238E27FC236}">
                  <a16:creationId xmlns:a16="http://schemas.microsoft.com/office/drawing/2014/main" id="{45110761-6C61-422A-BCDC-E45B088A9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 y="2768"/>
              <a:ext cx="2311" cy="136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034">
              <a:extLst>
                <a:ext uri="{FF2B5EF4-FFF2-40B4-BE49-F238E27FC236}">
                  <a16:creationId xmlns:a16="http://schemas.microsoft.com/office/drawing/2014/main" id="{071859F1-CAD5-4437-9E3A-5C39FD0B6ECC}"/>
                </a:ext>
              </a:extLst>
            </p:cNvPr>
            <p:cNvSpPr>
              <a:spLocks noChangeArrowheads="1"/>
            </p:cNvSpPr>
            <p:nvPr/>
          </p:nvSpPr>
          <p:spPr bwMode="auto">
            <a:xfrm>
              <a:off x="3485" y="3996"/>
              <a:ext cx="620" cy="13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800">
                  <a:latin typeface="Verdana" panose="020B0604030504040204" pitchFamily="34" charset="0"/>
                </a:rPr>
                <a:t>www.mic-d.com</a:t>
              </a:r>
            </a:p>
          </p:txBody>
        </p:sp>
      </p:grpSp>
    </p:spTree>
    <p:extLst>
      <p:ext uri="{BB962C8B-B14F-4D97-AF65-F5344CB8AC3E}">
        <p14:creationId xmlns:p14="http://schemas.microsoft.com/office/powerpoint/2010/main" val="18036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BB58921-0F58-443A-AEBA-35DD8471884B}"/>
              </a:ext>
            </a:extLst>
          </p:cNvPr>
          <p:cNvSpPr>
            <a:spLocks noGrp="1" noChangeArrowheads="1"/>
          </p:cNvSpPr>
          <p:nvPr>
            <p:ph type="title"/>
          </p:nvPr>
        </p:nvSpPr>
        <p:spPr>
          <a:xfrm>
            <a:off x="457200" y="860425"/>
            <a:ext cx="8229600" cy="560388"/>
          </a:xfrm>
        </p:spPr>
        <p:txBody>
          <a:bodyPr/>
          <a:lstStyle/>
          <a:p>
            <a:r>
              <a:rPr lang="en-US" altLang="en-US" sz="4000" dirty="0"/>
              <a:t>The Doppler Effect</a:t>
            </a:r>
          </a:p>
        </p:txBody>
      </p:sp>
      <mc:AlternateContent xmlns:mc="http://schemas.openxmlformats.org/markup-compatibility/2006" xmlns:a14="http://schemas.microsoft.com/office/drawing/2010/main">
        <mc:Choice Requires="a14">
          <p:sp>
            <p:nvSpPr>
              <p:cNvPr id="106499" name="Rectangle 3">
                <a:extLst>
                  <a:ext uri="{FF2B5EF4-FFF2-40B4-BE49-F238E27FC236}">
                    <a16:creationId xmlns:a16="http://schemas.microsoft.com/office/drawing/2014/main" id="{6152D5C8-4116-4294-81D2-B16BD2CBE6AB}"/>
                  </a:ext>
                </a:extLst>
              </p:cNvPr>
              <p:cNvSpPr>
                <a:spLocks noGrp="1" noChangeArrowheads="1"/>
              </p:cNvSpPr>
              <p:nvPr>
                <p:ph type="body" idx="1"/>
              </p:nvPr>
            </p:nvSpPr>
            <p:spPr>
              <a:xfrm>
                <a:off x="912813" y="1905000"/>
                <a:ext cx="8110537" cy="4616233"/>
              </a:xfrm>
            </p:spPr>
            <p:txBody>
              <a:bodyPr/>
              <a:lstStyle/>
              <a:p>
                <a:pPr>
                  <a:lnSpc>
                    <a:spcPct val="90000"/>
                  </a:lnSpc>
                </a:pPr>
                <a:r>
                  <a:rPr lang="en-US" altLang="en-US" sz="2000" dirty="0"/>
                  <a:t>Similar to sound, light also exhibits the effects of the Doppler Effect </a:t>
                </a:r>
              </a:p>
              <a:p>
                <a:pPr>
                  <a:lnSpc>
                    <a:spcPct val="90000"/>
                  </a:lnSpc>
                  <a:buFont typeface="Wingdings" panose="05000000000000000000" pitchFamily="2" charset="2"/>
                  <a:buNone/>
                </a:pPr>
                <a:endParaRPr lang="en-US" altLang="en-US" sz="1200" dirty="0"/>
              </a:p>
              <a:p>
                <a:pPr>
                  <a:lnSpc>
                    <a:spcPct val="90000"/>
                  </a:lnSpc>
                  <a:buFont typeface="Wingdings" panose="05000000000000000000" pitchFamily="2" charset="2"/>
                  <a:buNone/>
                </a:pPr>
                <a:endParaRPr lang="en-US" altLang="en-US" sz="1200" dirty="0"/>
              </a:p>
              <a:p>
                <a:pPr>
                  <a:lnSpc>
                    <a:spcPct val="90000"/>
                  </a:lnSpc>
                  <a:buFont typeface="Wingdings" panose="05000000000000000000" pitchFamily="2" charset="2"/>
                  <a:buNone/>
                </a:pPr>
                <a:r>
                  <a:rPr lang="en-US" altLang="en-US" sz="2400" dirty="0"/>
                  <a:t>					 </a:t>
                </a:r>
                <a:r>
                  <a:rPr lang="en-US" altLang="en-US" sz="2000" i="1" dirty="0"/>
                  <a:t>        </a:t>
                </a:r>
                <a:endParaRPr lang="en-US" altLang="en-US" sz="2000" i="1" baseline="-25000" dirty="0"/>
              </a:p>
              <a:p>
                <a:pPr>
                  <a:lnSpc>
                    <a:spcPct val="90000"/>
                  </a:lnSpc>
                  <a:buFont typeface="Wingdings" panose="05000000000000000000" pitchFamily="2" charset="2"/>
                  <a:buNone/>
                </a:pPr>
                <a:endParaRPr lang="en-US" altLang="en-US" sz="1200" i="1" baseline="-25000" dirty="0"/>
              </a:p>
              <a:p>
                <a:pPr>
                  <a:lnSpc>
                    <a:spcPct val="90000"/>
                  </a:lnSpc>
                  <a:buFont typeface="Wingdings" panose="05000000000000000000" pitchFamily="2" charset="2"/>
                  <a:buNone/>
                </a:pPr>
                <a:endParaRPr lang="en-US" altLang="en-US" sz="1200" i="1" baseline="-25000" dirty="0"/>
              </a:p>
              <a:p>
                <a:pPr>
                  <a:lnSpc>
                    <a:spcPct val="90000"/>
                  </a:lnSpc>
                  <a:buFont typeface="Wingdings" panose="05000000000000000000" pitchFamily="2" charset="2"/>
                  <a:buNone/>
                </a:pPr>
                <a:endParaRPr lang="en-US" altLang="en-US" sz="1200" i="1" baseline="-25000" dirty="0"/>
              </a:p>
              <a:p>
                <a:pPr>
                  <a:lnSpc>
                    <a:spcPct val="90000"/>
                  </a:lnSpc>
                  <a:buFont typeface="Wingdings" panose="05000000000000000000" pitchFamily="2" charset="2"/>
                  <a:buNone/>
                </a:pPr>
                <a:endParaRPr lang="en-US" altLang="en-US" sz="1200" i="1" baseline="-25000" dirty="0"/>
              </a:p>
              <a:p>
                <a:pPr>
                  <a:lnSpc>
                    <a:spcPct val="90000"/>
                  </a:lnSpc>
                  <a:buFont typeface="Wingdings" panose="05000000000000000000" pitchFamily="2" charset="2"/>
                  <a:buNone/>
                </a:pPr>
                <a:r>
                  <a:rPr lang="en-US" altLang="en-US" sz="2000" i="1" baseline="-25000" dirty="0"/>
                  <a:t>			</a:t>
                </a:r>
                <a:r>
                  <a:rPr lang="en-US" altLang="en-US" sz="2000" dirty="0"/>
                  <a:t>Where: </a:t>
                </a:r>
              </a:p>
              <a:p>
                <a:pPr>
                  <a:lnSpc>
                    <a:spcPct val="90000"/>
                  </a:lnSpc>
                  <a:buFont typeface="Wingdings" panose="05000000000000000000" pitchFamily="2" charset="2"/>
                  <a:buNone/>
                </a:pPr>
                <a:r>
                  <a:rPr lang="en-US" altLang="en-US" sz="2000" dirty="0"/>
                  <a:t>				</a:t>
                </a:r>
                <a:r>
                  <a:rPr lang="en-US" altLang="en-US" sz="2000" i="1" dirty="0">
                    <a:sym typeface="Symbol" panose="05050102010706020507" pitchFamily="18" charset="2"/>
                  </a:rPr>
                  <a:t></a:t>
                </a:r>
                <a:r>
                  <a:rPr lang="en-US" altLang="en-US" sz="2000" i="1" baseline="-25000" dirty="0"/>
                  <a:t>o</a:t>
                </a:r>
                <a:r>
                  <a:rPr lang="en-US" altLang="en-US" sz="2000" i="1" dirty="0"/>
                  <a:t> </a:t>
                </a:r>
                <a:r>
                  <a:rPr lang="en-US" altLang="en-US" sz="2000" dirty="0"/>
                  <a:t>= Observed wavelength</a:t>
                </a:r>
              </a:p>
              <a:p>
                <a:pPr>
                  <a:lnSpc>
                    <a:spcPct val="90000"/>
                  </a:lnSpc>
                  <a:buFont typeface="Wingdings" panose="05000000000000000000" pitchFamily="2" charset="2"/>
                  <a:buNone/>
                </a:pPr>
                <a:r>
                  <a:rPr lang="en-US" altLang="en-US" sz="2000" dirty="0"/>
                  <a:t>				</a:t>
                </a:r>
                <a:r>
                  <a:rPr lang="en-US" altLang="en-US" sz="2000" i="1" dirty="0">
                    <a:sym typeface="Symbol" panose="05050102010706020507" pitchFamily="18" charset="2"/>
                  </a:rPr>
                  <a:t></a:t>
                </a:r>
                <a:r>
                  <a:rPr lang="en-US" altLang="en-US" sz="2000" i="1" baseline="-25000" dirty="0"/>
                  <a:t>s</a:t>
                </a:r>
                <a:r>
                  <a:rPr lang="en-US" altLang="en-US" sz="2000" i="1" dirty="0"/>
                  <a:t>  </a:t>
                </a:r>
                <a:r>
                  <a:rPr lang="en-US" altLang="en-US" sz="2000" dirty="0"/>
                  <a:t>= Source wavelength</a:t>
                </a:r>
              </a:p>
              <a:p>
                <a:pPr>
                  <a:lnSpc>
                    <a:spcPct val="90000"/>
                  </a:lnSpc>
                  <a:buFont typeface="Wingdings" panose="05000000000000000000" pitchFamily="2" charset="2"/>
                  <a:buNone/>
                </a:pPr>
                <a:r>
                  <a:rPr lang="en-US" altLang="en-US" sz="2000" dirty="0"/>
                  <a:t>				</a:t>
                </a:r>
                <a:r>
                  <a:rPr lang="en-US" altLang="en-US" sz="2000" i="1" dirty="0" err="1"/>
                  <a:t>v</a:t>
                </a:r>
                <a:r>
                  <a:rPr lang="en-US" altLang="en-US" sz="2000" i="1" baseline="-25000" dirty="0" err="1"/>
                  <a:t>rel</a:t>
                </a:r>
                <a:r>
                  <a:rPr lang="en-US" altLang="en-US" sz="2000" dirty="0"/>
                  <a:t> = relative speed of source 					and observer</a:t>
                </a:r>
              </a:p>
              <a:p>
                <a:pPr>
                  <a:lnSpc>
                    <a:spcPct val="90000"/>
                  </a:lnSpc>
                  <a:buFont typeface="Wingdings" panose="05000000000000000000" pitchFamily="2" charset="2"/>
                  <a:buNone/>
                </a:pPr>
                <a:endParaRPr lang="en-US" altLang="en-US" sz="1200" dirty="0"/>
              </a:p>
              <a:p>
                <a:pPr>
                  <a:lnSpc>
                    <a:spcPct val="90000"/>
                  </a:lnSpc>
                  <a:buFont typeface="Arial" panose="020B0604020202020204" pitchFamily="34" charset="0"/>
                  <a:buChar char="•"/>
                </a:pPr>
                <a:r>
                  <a:rPr lang="en-US" altLang="en-US" sz="2000" dirty="0">
                    <a:solidFill>
                      <a:srgbClr val="FFFFCC"/>
                    </a:solidFill>
                  </a:rPr>
                  <a:t>If the source and observer are moving closer together then it will be </a:t>
                </a:r>
                <a:r>
                  <a:rPr lang="en-US" altLang="en-US" sz="2000" dirty="0">
                    <a:solidFill>
                      <a:srgbClr val="99CCFF"/>
                    </a:solidFill>
                  </a:rPr>
                  <a:t>blue shifted</a:t>
                </a:r>
                <a:r>
                  <a:rPr lang="en-US" altLang="en-US" sz="2000" dirty="0">
                    <a:solidFill>
                      <a:srgbClr val="FFFFCC"/>
                    </a:solidFill>
                  </a:rPr>
                  <a:t>. </a:t>
                </a:r>
                <a14:m>
                  <m:oMath xmlns:m="http://schemas.openxmlformats.org/officeDocument/2006/math">
                    <m:d>
                      <m:dPr>
                        <m:ctrlPr>
                          <a:rPr lang="en-US" sz="2000" i="1" smtClean="0">
                            <a:solidFill>
                              <a:srgbClr val="CCECFF"/>
                            </a:solidFill>
                            <a:latin typeface="Cambria Math" panose="02040503050406030204" pitchFamily="18" charset="0"/>
                          </a:rPr>
                        </m:ctrlPr>
                      </m:dPr>
                      <m:e>
                        <m:sSub>
                          <m:sSubPr>
                            <m:ctrlPr>
                              <a:rPr lang="en-US" sz="2000" i="1" smtClean="0">
                                <a:solidFill>
                                  <a:srgbClr val="CCECFF"/>
                                </a:solidFill>
                                <a:latin typeface="Cambria Math" panose="02040503050406030204" pitchFamily="18" charset="0"/>
                              </a:rPr>
                            </m:ctrlPr>
                          </m:sSubPr>
                          <m:e>
                            <m:r>
                              <a:rPr lang="en-US" sz="2000" i="1">
                                <a:solidFill>
                                  <a:srgbClr val="CCECFF"/>
                                </a:solidFill>
                                <a:latin typeface="Cambria Math" panose="02040503050406030204" pitchFamily="18" charset="0"/>
                                <a:ea typeface="Cambria Math" panose="02040503050406030204" pitchFamily="18" charset="0"/>
                              </a:rPr>
                              <m:t>𝜆</m:t>
                            </m:r>
                          </m:e>
                          <m:sub>
                            <m:r>
                              <a:rPr lang="en-US" sz="2000" i="1">
                                <a:solidFill>
                                  <a:srgbClr val="CCECFF"/>
                                </a:solidFill>
                                <a:latin typeface="Cambria Math" panose="02040503050406030204" pitchFamily="18" charset="0"/>
                              </a:rPr>
                              <m:t>𝑠</m:t>
                            </m:r>
                          </m:sub>
                        </m:sSub>
                        <m:r>
                          <a:rPr lang="en-US" sz="2000" b="0" i="1" smtClean="0">
                            <a:solidFill>
                              <a:srgbClr val="CCECFF"/>
                            </a:solidFill>
                            <a:latin typeface="Cambria Math" panose="02040503050406030204" pitchFamily="18" charset="0"/>
                          </a:rPr>
                          <m:t>&gt;</m:t>
                        </m:r>
                        <m:sSub>
                          <m:sSubPr>
                            <m:ctrlPr>
                              <a:rPr lang="en-US" sz="2000" i="1">
                                <a:solidFill>
                                  <a:srgbClr val="CCECFF"/>
                                </a:solidFill>
                                <a:latin typeface="Cambria Math" panose="02040503050406030204" pitchFamily="18" charset="0"/>
                              </a:rPr>
                            </m:ctrlPr>
                          </m:sSubPr>
                          <m:e>
                            <m:r>
                              <a:rPr lang="en-US" sz="2000" i="1">
                                <a:solidFill>
                                  <a:srgbClr val="CCECFF"/>
                                </a:solidFill>
                                <a:latin typeface="Cambria Math" panose="02040503050406030204" pitchFamily="18" charset="0"/>
                                <a:ea typeface="Cambria Math" panose="02040503050406030204" pitchFamily="18" charset="0"/>
                              </a:rPr>
                              <m:t>𝜆</m:t>
                            </m:r>
                          </m:e>
                          <m:sub>
                            <m:r>
                              <a:rPr lang="en-US" sz="2000" i="1">
                                <a:solidFill>
                                  <a:srgbClr val="CCECFF"/>
                                </a:solidFill>
                                <a:latin typeface="Cambria Math" panose="02040503050406030204" pitchFamily="18" charset="0"/>
                              </a:rPr>
                              <m:t>𝑜</m:t>
                            </m:r>
                          </m:sub>
                        </m:sSub>
                      </m:e>
                    </m:d>
                    <m:r>
                      <a:rPr lang="en-US" sz="2000" i="1">
                        <a:solidFill>
                          <a:srgbClr val="002060"/>
                        </a:solidFill>
                        <a:latin typeface="Cambria Math" panose="02040503050406030204" pitchFamily="18" charset="0"/>
                      </a:rPr>
                      <m:t> </m:t>
                    </m:r>
                  </m:oMath>
                </a14:m>
                <a:endParaRPr lang="en-US" sz="2000" dirty="0">
                  <a:solidFill>
                    <a:srgbClr val="002060"/>
                  </a:solidFill>
                </a:endParaRPr>
              </a:p>
              <a:p>
                <a:pPr>
                  <a:lnSpc>
                    <a:spcPct val="90000"/>
                  </a:lnSpc>
                  <a:buFont typeface="Arial" panose="020B0604020202020204" pitchFamily="34" charset="0"/>
                  <a:buChar char="•"/>
                </a:pPr>
                <a:r>
                  <a:rPr lang="en-US" altLang="en-US" sz="2000" dirty="0">
                    <a:solidFill>
                      <a:srgbClr val="FFFFCC"/>
                    </a:solidFill>
                  </a:rPr>
                  <a:t>If they are moving apart, then then it will be </a:t>
                </a:r>
                <a:r>
                  <a:rPr lang="en-US" altLang="en-US" sz="2000" dirty="0">
                    <a:solidFill>
                      <a:srgbClr val="FF0000"/>
                    </a:solidFill>
                  </a:rPr>
                  <a:t>red shifted</a:t>
                </a:r>
                <a:r>
                  <a:rPr lang="en-US" altLang="en-US" sz="2000" dirty="0">
                    <a:solidFill>
                      <a:srgbClr val="FFFFCC"/>
                    </a:solidFill>
                  </a:rPr>
                  <a:t> </a:t>
                </a:r>
                <a14:m>
                  <m:oMath xmlns:m="http://schemas.openxmlformats.org/officeDocument/2006/math">
                    <m:d>
                      <m:dPr>
                        <m:ctrlPr>
                          <a:rPr lang="en-US" sz="2000" i="1" smtClean="0">
                            <a:solidFill>
                              <a:srgbClr val="FF0000"/>
                            </a:solidFill>
                            <a:latin typeface="Cambria Math" panose="02040503050406030204" pitchFamily="18" charset="0"/>
                          </a:rPr>
                        </m:ctrlPr>
                      </m:dPr>
                      <m:e>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𝜆</m:t>
                            </m:r>
                          </m:e>
                          <m:sub>
                            <m:r>
                              <a:rPr lang="en-US" sz="2000" b="0" i="1" smtClean="0">
                                <a:solidFill>
                                  <a:srgbClr val="FF0000"/>
                                </a:solidFill>
                                <a:latin typeface="Cambria Math" panose="02040503050406030204" pitchFamily="18" charset="0"/>
                                <a:ea typeface="Cambria Math" panose="02040503050406030204" pitchFamily="18" charset="0"/>
                              </a:rPr>
                              <m:t>𝑜</m:t>
                            </m:r>
                          </m:sub>
                        </m:sSub>
                        <m:r>
                          <a:rPr lang="en-US" sz="2000" i="1">
                            <a:solidFill>
                              <a:srgbClr val="FF0000"/>
                            </a:solidFill>
                            <a:latin typeface="Cambria Math" panose="02040503050406030204" pitchFamily="18" charset="0"/>
                          </a:rPr>
                          <m:t>&gt;</m:t>
                        </m:r>
                        <m:sSub>
                          <m:sSubPr>
                            <m:ctrlPr>
                              <a:rPr lang="en-US" sz="2000" i="1" smtClean="0">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𝜆</m:t>
                            </m:r>
                          </m:e>
                          <m:sub>
                            <m:r>
                              <a:rPr lang="en-US" sz="2000" b="0" i="1" smtClean="0">
                                <a:solidFill>
                                  <a:srgbClr val="FF0000"/>
                                </a:solidFill>
                                <a:latin typeface="Cambria Math" panose="02040503050406030204" pitchFamily="18" charset="0"/>
                                <a:ea typeface="Cambria Math" panose="02040503050406030204" pitchFamily="18" charset="0"/>
                              </a:rPr>
                              <m:t>𝑠</m:t>
                            </m:r>
                          </m:sub>
                        </m:sSub>
                      </m:e>
                    </m:d>
                  </m:oMath>
                </a14:m>
                <a:r>
                  <a:rPr lang="en-US" altLang="en-US" sz="2000" dirty="0">
                    <a:solidFill>
                      <a:srgbClr val="FFFFCC"/>
                    </a:solidFill>
                  </a:rPr>
                  <a:t>.</a:t>
                </a:r>
                <a:r>
                  <a:rPr lang="en-US" altLang="en-US" sz="2000" dirty="0"/>
                  <a:t> </a:t>
                </a:r>
              </a:p>
            </p:txBody>
          </p:sp>
        </mc:Choice>
        <mc:Fallback xmlns="">
          <p:sp>
            <p:nvSpPr>
              <p:cNvPr id="106499" name="Rectangle 3">
                <a:extLst>
                  <a:ext uri="{FF2B5EF4-FFF2-40B4-BE49-F238E27FC236}">
                    <a16:creationId xmlns:a16="http://schemas.microsoft.com/office/drawing/2014/main" id="{6152D5C8-4116-4294-81D2-B16BD2CBE6AB}"/>
                  </a:ext>
                </a:extLst>
              </p:cNvPr>
              <p:cNvSpPr>
                <a:spLocks noGrp="1" noRot="1" noChangeAspect="1" noMove="1" noResize="1" noEditPoints="1" noAdjustHandles="1" noChangeArrowheads="1" noChangeShapeType="1" noTextEdit="1"/>
              </p:cNvSpPr>
              <p:nvPr>
                <p:ph type="body" idx="1"/>
              </p:nvPr>
            </p:nvSpPr>
            <p:spPr>
              <a:xfrm>
                <a:off x="912813" y="1905000"/>
                <a:ext cx="8110537" cy="4616233"/>
              </a:xfrm>
              <a:blipFill>
                <a:blip r:embed="rId2"/>
                <a:stretch>
                  <a:fillRect l="-602" t="-1453" r="-16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DA092F0-B825-4BC9-9DE9-B23E5D264C30}"/>
                  </a:ext>
                </a:extLst>
              </p:cNvPr>
              <p:cNvSpPr txBox="1"/>
              <p:nvPr/>
            </p:nvSpPr>
            <p:spPr>
              <a:xfrm>
                <a:off x="2632009" y="2377976"/>
                <a:ext cx="1797287" cy="622350"/>
              </a:xfrm>
              <a:prstGeom prst="rect">
                <a:avLst/>
              </a:prstGeom>
              <a:solidFill>
                <a:srgbClr val="FF00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𝑣</m:t>
                          </m:r>
                        </m:e>
                        <m:sub>
                          <m:r>
                            <a:rPr lang="en-US" i="1">
                              <a:solidFill>
                                <a:srgbClr val="002060"/>
                              </a:solidFill>
                              <a:latin typeface="Cambria Math" panose="02040503050406030204" pitchFamily="18" charset="0"/>
                            </a:rPr>
                            <m:t>𝑟𝑒𝑙</m:t>
                          </m:r>
                        </m:sub>
                      </m:sSub>
                      <m:r>
                        <a:rPr lang="en-US" b="0" i="1" smtClean="0">
                          <a:solidFill>
                            <a:srgbClr val="002060"/>
                          </a:solidFill>
                          <a:latin typeface="Cambria Math" panose="02040503050406030204" pitchFamily="18" charset="0"/>
                        </a:rPr>
                        <m:t>=</m:t>
                      </m:r>
                      <m:r>
                        <a:rPr lang="en-US" b="0" i="1" smtClean="0">
                          <a:solidFill>
                            <a:srgbClr val="002060"/>
                          </a:solidFill>
                          <a:latin typeface="Cambria Math" panose="02040503050406030204" pitchFamily="18" charset="0"/>
                        </a:rPr>
                        <m:t>𝑐</m:t>
                      </m:r>
                      <m:d>
                        <m:dPr>
                          <m:ctrlPr>
                            <a:rPr lang="en-US" b="0" i="1" smtClean="0">
                              <a:solidFill>
                                <a:srgbClr val="002060"/>
                              </a:solidFill>
                              <a:latin typeface="Cambria Math" panose="02040503050406030204" pitchFamily="18" charset="0"/>
                            </a:rPr>
                          </m:ctrlPr>
                        </m:dPr>
                        <m:e>
                          <m:r>
                            <a:rPr lang="en-US" b="0" i="1" smtClean="0">
                              <a:solidFill>
                                <a:srgbClr val="002060"/>
                              </a:solidFill>
                              <a:latin typeface="Cambria Math" panose="02040503050406030204" pitchFamily="18" charset="0"/>
                            </a:rPr>
                            <m:t>1−</m:t>
                          </m:r>
                          <m:f>
                            <m:fPr>
                              <m:ctrlPr>
                                <a:rPr lang="en-US" i="1">
                                  <a:solidFill>
                                    <a:srgbClr val="002060"/>
                                  </a:solidFill>
                                  <a:latin typeface="Cambria Math" panose="02040503050406030204" pitchFamily="18" charset="0"/>
                                </a:rPr>
                              </m:ctrlPr>
                            </m:fPr>
                            <m:num>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ea typeface="Cambria Math" panose="02040503050406030204" pitchFamily="18" charset="0"/>
                                    </a:rPr>
                                    <m:t>𝜆</m:t>
                                  </m:r>
                                </m:e>
                                <m:sub>
                                  <m:r>
                                    <a:rPr lang="en-US" i="1">
                                      <a:solidFill>
                                        <a:srgbClr val="002060"/>
                                      </a:solidFill>
                                      <a:latin typeface="Cambria Math" panose="02040503050406030204" pitchFamily="18" charset="0"/>
                                    </a:rPr>
                                    <m:t>𝑠</m:t>
                                  </m:r>
                                </m:sub>
                              </m:sSub>
                            </m:num>
                            <m:den>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ea typeface="Cambria Math" panose="02040503050406030204" pitchFamily="18" charset="0"/>
                                    </a:rPr>
                                    <m:t>𝜆</m:t>
                                  </m:r>
                                </m:e>
                                <m:sub>
                                  <m:r>
                                    <a:rPr lang="en-US" i="1">
                                      <a:solidFill>
                                        <a:srgbClr val="002060"/>
                                      </a:solidFill>
                                      <a:latin typeface="Cambria Math" panose="02040503050406030204" pitchFamily="18" charset="0"/>
                                    </a:rPr>
                                    <m:t>𝑜</m:t>
                                  </m:r>
                                </m:sub>
                              </m:sSub>
                            </m:den>
                          </m:f>
                        </m:e>
                      </m:d>
                    </m:oMath>
                  </m:oMathPara>
                </a14:m>
                <a:endParaRPr lang="en-US" dirty="0">
                  <a:solidFill>
                    <a:srgbClr val="0033CC"/>
                  </a:solidFill>
                </a:endParaRPr>
              </a:p>
            </p:txBody>
          </p:sp>
        </mc:Choice>
        <mc:Fallback xmlns="">
          <p:sp>
            <p:nvSpPr>
              <p:cNvPr id="2" name="TextBox 1">
                <a:extLst>
                  <a:ext uri="{FF2B5EF4-FFF2-40B4-BE49-F238E27FC236}">
                    <a16:creationId xmlns:a16="http://schemas.microsoft.com/office/drawing/2014/main" id="{BDA092F0-B825-4BC9-9DE9-B23E5D264C30}"/>
                  </a:ext>
                </a:extLst>
              </p:cNvPr>
              <p:cNvSpPr txBox="1">
                <a:spLocks noRot="1" noChangeAspect="1" noMove="1" noResize="1" noEditPoints="1" noAdjustHandles="1" noChangeArrowheads="1" noChangeShapeType="1" noTextEdit="1"/>
              </p:cNvSpPr>
              <p:nvPr/>
            </p:nvSpPr>
            <p:spPr>
              <a:xfrm>
                <a:off x="2632009" y="2377976"/>
                <a:ext cx="1797287" cy="62235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3B45EF6-7968-4603-B4AB-B51E15298294}"/>
                  </a:ext>
                </a:extLst>
              </p:cNvPr>
              <p:cNvSpPr txBox="1"/>
              <p:nvPr/>
            </p:nvSpPr>
            <p:spPr>
              <a:xfrm>
                <a:off x="5585595" y="2377976"/>
                <a:ext cx="1797287" cy="622350"/>
              </a:xfrm>
              <a:prstGeom prst="rect">
                <a:avLst/>
              </a:prstGeom>
              <a:solidFill>
                <a:srgbClr val="99CCFF"/>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𝑣</m:t>
                          </m:r>
                        </m:e>
                        <m:sub>
                          <m:r>
                            <a:rPr lang="en-US" i="1">
                              <a:solidFill>
                                <a:srgbClr val="002060"/>
                              </a:solidFill>
                              <a:latin typeface="Cambria Math" panose="02040503050406030204" pitchFamily="18" charset="0"/>
                            </a:rPr>
                            <m:t>𝑟𝑒𝑙</m:t>
                          </m:r>
                        </m:sub>
                      </m:sSub>
                      <m:r>
                        <a:rPr lang="en-US" b="0" i="1" smtClean="0">
                          <a:solidFill>
                            <a:srgbClr val="002060"/>
                          </a:solidFill>
                          <a:latin typeface="Cambria Math" panose="02040503050406030204" pitchFamily="18" charset="0"/>
                        </a:rPr>
                        <m:t>=</m:t>
                      </m:r>
                      <m:r>
                        <a:rPr lang="en-US" b="0" i="1" smtClean="0">
                          <a:solidFill>
                            <a:srgbClr val="002060"/>
                          </a:solidFill>
                          <a:latin typeface="Cambria Math" panose="02040503050406030204" pitchFamily="18" charset="0"/>
                        </a:rPr>
                        <m:t>𝑐</m:t>
                      </m:r>
                      <m:d>
                        <m:dPr>
                          <m:ctrlPr>
                            <a:rPr lang="en-US" b="0" i="1" smtClean="0">
                              <a:solidFill>
                                <a:srgbClr val="002060"/>
                              </a:solidFill>
                              <a:latin typeface="Cambria Math" panose="02040503050406030204" pitchFamily="18" charset="0"/>
                            </a:rPr>
                          </m:ctrlPr>
                        </m:dPr>
                        <m:e>
                          <m:f>
                            <m:fPr>
                              <m:ctrlPr>
                                <a:rPr lang="en-US" i="1">
                                  <a:solidFill>
                                    <a:srgbClr val="002060"/>
                                  </a:solidFill>
                                  <a:latin typeface="Cambria Math" panose="02040503050406030204" pitchFamily="18" charset="0"/>
                                </a:rPr>
                              </m:ctrlPr>
                            </m:fPr>
                            <m:num>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ea typeface="Cambria Math" panose="02040503050406030204" pitchFamily="18" charset="0"/>
                                    </a:rPr>
                                    <m:t>𝜆</m:t>
                                  </m:r>
                                </m:e>
                                <m:sub>
                                  <m:r>
                                    <a:rPr lang="en-US" i="1">
                                      <a:solidFill>
                                        <a:srgbClr val="002060"/>
                                      </a:solidFill>
                                      <a:latin typeface="Cambria Math" panose="02040503050406030204" pitchFamily="18" charset="0"/>
                                    </a:rPr>
                                    <m:t>𝑠</m:t>
                                  </m:r>
                                </m:sub>
                              </m:sSub>
                            </m:num>
                            <m:den>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ea typeface="Cambria Math" panose="02040503050406030204" pitchFamily="18" charset="0"/>
                                    </a:rPr>
                                    <m:t>𝜆</m:t>
                                  </m:r>
                                </m:e>
                                <m:sub>
                                  <m:r>
                                    <a:rPr lang="en-US" i="1">
                                      <a:solidFill>
                                        <a:srgbClr val="002060"/>
                                      </a:solidFill>
                                      <a:latin typeface="Cambria Math" panose="02040503050406030204" pitchFamily="18" charset="0"/>
                                    </a:rPr>
                                    <m:t>𝑜</m:t>
                                  </m:r>
                                </m:sub>
                              </m:sSub>
                            </m:den>
                          </m:f>
                          <m:r>
                            <a:rPr lang="en-US" b="0" i="1" smtClean="0">
                              <a:solidFill>
                                <a:srgbClr val="002060"/>
                              </a:solidFill>
                              <a:latin typeface="Cambria Math" panose="02040503050406030204" pitchFamily="18" charset="0"/>
                            </a:rPr>
                            <m:t>−1</m:t>
                          </m:r>
                        </m:e>
                      </m:d>
                    </m:oMath>
                  </m:oMathPara>
                </a14:m>
                <a:endParaRPr lang="en-US" dirty="0">
                  <a:solidFill>
                    <a:srgbClr val="0033CC"/>
                  </a:solidFill>
                </a:endParaRPr>
              </a:p>
            </p:txBody>
          </p:sp>
        </mc:Choice>
        <mc:Fallback xmlns="">
          <p:sp>
            <p:nvSpPr>
              <p:cNvPr id="10" name="TextBox 9">
                <a:extLst>
                  <a:ext uri="{FF2B5EF4-FFF2-40B4-BE49-F238E27FC236}">
                    <a16:creationId xmlns:a16="http://schemas.microsoft.com/office/drawing/2014/main" id="{13B45EF6-7968-4603-B4AB-B51E15298294}"/>
                  </a:ext>
                </a:extLst>
              </p:cNvPr>
              <p:cNvSpPr txBox="1">
                <a:spLocks noRot="1" noChangeAspect="1" noMove="1" noResize="1" noEditPoints="1" noAdjustHandles="1" noChangeArrowheads="1" noChangeShapeType="1" noTextEdit="1"/>
              </p:cNvSpPr>
              <p:nvPr/>
            </p:nvSpPr>
            <p:spPr>
              <a:xfrm>
                <a:off x="5585595" y="2377976"/>
                <a:ext cx="1797287" cy="622350"/>
              </a:xfrm>
              <a:prstGeom prst="rect">
                <a:avLst/>
              </a:prstGeom>
              <a:blipFill>
                <a:blip r:embed="rId4"/>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E8CEBDE-2925-4EEC-8AC7-EFADD9CA57CC}"/>
              </a:ext>
            </a:extLst>
          </p:cNvPr>
          <p:cNvSpPr txBox="1"/>
          <p:nvPr/>
        </p:nvSpPr>
        <p:spPr>
          <a:xfrm>
            <a:off x="3015126" y="3059122"/>
            <a:ext cx="1031051" cy="369332"/>
          </a:xfrm>
          <a:prstGeom prst="rect">
            <a:avLst/>
          </a:prstGeom>
          <a:noFill/>
        </p:spPr>
        <p:txBody>
          <a:bodyPr wrap="none" rtlCol="0">
            <a:spAutoFit/>
          </a:bodyPr>
          <a:lstStyle/>
          <a:p>
            <a:r>
              <a:rPr lang="en-US" dirty="0">
                <a:solidFill>
                  <a:srgbClr val="FF0000"/>
                </a:solidFill>
              </a:rPr>
              <a:t>Redshift</a:t>
            </a:r>
          </a:p>
        </p:txBody>
      </p:sp>
      <p:sp>
        <p:nvSpPr>
          <p:cNvPr id="12" name="TextBox 11">
            <a:extLst>
              <a:ext uri="{FF2B5EF4-FFF2-40B4-BE49-F238E27FC236}">
                <a16:creationId xmlns:a16="http://schemas.microsoft.com/office/drawing/2014/main" id="{14360D15-7465-42BD-B58F-4C302395F481}"/>
              </a:ext>
            </a:extLst>
          </p:cNvPr>
          <p:cNvSpPr txBox="1"/>
          <p:nvPr/>
        </p:nvSpPr>
        <p:spPr>
          <a:xfrm>
            <a:off x="6068528" y="3058250"/>
            <a:ext cx="1069524" cy="369332"/>
          </a:xfrm>
          <a:prstGeom prst="rect">
            <a:avLst/>
          </a:prstGeom>
          <a:noFill/>
        </p:spPr>
        <p:txBody>
          <a:bodyPr wrap="none" rtlCol="0">
            <a:spAutoFit/>
          </a:bodyPr>
          <a:lstStyle/>
          <a:p>
            <a:r>
              <a:rPr lang="en-US" dirty="0">
                <a:solidFill>
                  <a:srgbClr val="99CCFF"/>
                </a:solidFill>
              </a:rPr>
              <a:t>Blueshift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additive="base">
                                        <p:cTn id="7" dur="500" fill="hold"/>
                                        <p:tgtEl>
                                          <p:spTgt spid="1064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64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06499">
                                            <p:txEl>
                                              <p:pRg st="8" end="8"/>
                                            </p:txEl>
                                          </p:spTgt>
                                        </p:tgtEl>
                                        <p:attrNameLst>
                                          <p:attrName>style.visibility</p:attrName>
                                        </p:attrNameLst>
                                      </p:cBhvr>
                                      <p:to>
                                        <p:strVal val="visible"/>
                                      </p:to>
                                    </p:set>
                                    <p:anim calcmode="lin" valueType="num">
                                      <p:cBhvr additive="base">
                                        <p:cTn id="33" dur="500" fill="hold"/>
                                        <p:tgtEl>
                                          <p:spTgt spid="106499">
                                            <p:txEl>
                                              <p:pRg st="8" end="8"/>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6499">
                                            <p:txEl>
                                              <p:pRg st="8" end="8"/>
                                            </p:txEl>
                                          </p:spTgt>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8" fill="hold" grpId="0" nodeType="afterEffect">
                                  <p:stCondLst>
                                    <p:cond delay="0"/>
                                  </p:stCondLst>
                                  <p:childTnLst>
                                    <p:set>
                                      <p:cBhvr>
                                        <p:cTn id="37" dur="1" fill="hold">
                                          <p:stCondLst>
                                            <p:cond delay="0"/>
                                          </p:stCondLst>
                                        </p:cTn>
                                        <p:tgtEl>
                                          <p:spTgt spid="106499">
                                            <p:txEl>
                                              <p:pRg st="9" end="9"/>
                                            </p:txEl>
                                          </p:spTgt>
                                        </p:tgtEl>
                                        <p:attrNameLst>
                                          <p:attrName>style.visibility</p:attrName>
                                        </p:attrNameLst>
                                      </p:cBhvr>
                                      <p:to>
                                        <p:strVal val="visible"/>
                                      </p:to>
                                    </p:set>
                                    <p:anim calcmode="lin" valueType="num">
                                      <p:cBhvr additive="base">
                                        <p:cTn id="38" dur="500" fill="hold"/>
                                        <p:tgtEl>
                                          <p:spTgt spid="106499">
                                            <p:txEl>
                                              <p:pRg st="9" end="9"/>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06499">
                                            <p:txEl>
                                              <p:pRg st="9" end="9"/>
                                            </p:txEl>
                                          </p:spTgt>
                                        </p:tgtEl>
                                        <p:attrNameLst>
                                          <p:attrName>ppt_y</p:attrName>
                                        </p:attrNameLst>
                                      </p:cBhvr>
                                      <p:tavLst>
                                        <p:tav tm="0">
                                          <p:val>
                                            <p:strVal val="#ppt_y"/>
                                          </p:val>
                                        </p:tav>
                                        <p:tav tm="100000">
                                          <p:val>
                                            <p:strVal val="#ppt_y"/>
                                          </p:val>
                                        </p:tav>
                                      </p:tavLst>
                                    </p:anim>
                                  </p:childTnLst>
                                </p:cTn>
                              </p:par>
                            </p:childTnLst>
                          </p:cTn>
                        </p:par>
                        <p:par>
                          <p:cTn id="40" fill="hold">
                            <p:stCondLst>
                              <p:cond delay="1000"/>
                            </p:stCondLst>
                            <p:childTnLst>
                              <p:par>
                                <p:cTn id="41" presetID="2" presetClass="entr" presetSubtype="8" fill="hold" grpId="0" nodeType="afterEffect">
                                  <p:stCondLst>
                                    <p:cond delay="0"/>
                                  </p:stCondLst>
                                  <p:childTnLst>
                                    <p:set>
                                      <p:cBhvr>
                                        <p:cTn id="42" dur="1" fill="hold">
                                          <p:stCondLst>
                                            <p:cond delay="0"/>
                                          </p:stCondLst>
                                        </p:cTn>
                                        <p:tgtEl>
                                          <p:spTgt spid="106499">
                                            <p:txEl>
                                              <p:pRg st="10" end="10"/>
                                            </p:txEl>
                                          </p:spTgt>
                                        </p:tgtEl>
                                        <p:attrNameLst>
                                          <p:attrName>style.visibility</p:attrName>
                                        </p:attrNameLst>
                                      </p:cBhvr>
                                      <p:to>
                                        <p:strVal val="visible"/>
                                      </p:to>
                                    </p:set>
                                    <p:anim calcmode="lin" valueType="num">
                                      <p:cBhvr additive="base">
                                        <p:cTn id="43" dur="500" fill="hold"/>
                                        <p:tgtEl>
                                          <p:spTgt spid="106499">
                                            <p:txEl>
                                              <p:pRg st="10" end="1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6499">
                                            <p:txEl>
                                              <p:pRg st="10" end="10"/>
                                            </p:txEl>
                                          </p:spTgt>
                                        </p:tgtEl>
                                        <p:attrNameLst>
                                          <p:attrName>ppt_y</p:attrName>
                                        </p:attrNameLst>
                                      </p:cBhvr>
                                      <p:tavLst>
                                        <p:tav tm="0">
                                          <p:val>
                                            <p:strVal val="#ppt_y"/>
                                          </p:val>
                                        </p:tav>
                                        <p:tav tm="100000">
                                          <p:val>
                                            <p:strVal val="#ppt_y"/>
                                          </p:val>
                                        </p:tav>
                                      </p:tavLst>
                                    </p:anim>
                                  </p:childTnLst>
                                </p:cTn>
                              </p:par>
                            </p:childTnLst>
                          </p:cTn>
                        </p:par>
                        <p:par>
                          <p:cTn id="45" fill="hold">
                            <p:stCondLst>
                              <p:cond delay="1500"/>
                            </p:stCondLst>
                            <p:childTnLst>
                              <p:par>
                                <p:cTn id="46" presetID="2" presetClass="entr" presetSubtype="8" fill="hold" grpId="0" nodeType="afterEffect">
                                  <p:stCondLst>
                                    <p:cond delay="0"/>
                                  </p:stCondLst>
                                  <p:childTnLst>
                                    <p:set>
                                      <p:cBhvr>
                                        <p:cTn id="47" dur="1" fill="hold">
                                          <p:stCondLst>
                                            <p:cond delay="0"/>
                                          </p:stCondLst>
                                        </p:cTn>
                                        <p:tgtEl>
                                          <p:spTgt spid="106499">
                                            <p:txEl>
                                              <p:pRg st="11" end="11"/>
                                            </p:txEl>
                                          </p:spTgt>
                                        </p:tgtEl>
                                        <p:attrNameLst>
                                          <p:attrName>style.visibility</p:attrName>
                                        </p:attrNameLst>
                                      </p:cBhvr>
                                      <p:to>
                                        <p:strVal val="visible"/>
                                      </p:to>
                                    </p:set>
                                    <p:anim calcmode="lin" valueType="num">
                                      <p:cBhvr additive="base">
                                        <p:cTn id="48" dur="500" fill="hold"/>
                                        <p:tgtEl>
                                          <p:spTgt spid="106499">
                                            <p:txEl>
                                              <p:pRg st="11" end="11"/>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06499">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06499">
                                            <p:txEl>
                                              <p:pRg st="13" end="13"/>
                                            </p:txEl>
                                          </p:spTgt>
                                        </p:tgtEl>
                                        <p:attrNameLst>
                                          <p:attrName>style.visibility</p:attrName>
                                        </p:attrNameLst>
                                      </p:cBhvr>
                                      <p:to>
                                        <p:strVal val="visible"/>
                                      </p:to>
                                    </p:set>
                                    <p:anim calcmode="lin" valueType="num">
                                      <p:cBhvr additive="base">
                                        <p:cTn id="54" dur="500" fill="hold"/>
                                        <p:tgtEl>
                                          <p:spTgt spid="106499">
                                            <p:txEl>
                                              <p:pRg st="13" end="1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06499">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06499">
                                            <p:txEl>
                                              <p:pRg st="14" end="14"/>
                                            </p:txEl>
                                          </p:spTgt>
                                        </p:tgtEl>
                                        <p:attrNameLst>
                                          <p:attrName>style.visibility</p:attrName>
                                        </p:attrNameLst>
                                      </p:cBhvr>
                                      <p:to>
                                        <p:strVal val="visible"/>
                                      </p:to>
                                    </p:set>
                                    <p:anim calcmode="lin" valueType="num">
                                      <p:cBhvr additive="base">
                                        <p:cTn id="60" dur="500" fill="hold"/>
                                        <p:tgtEl>
                                          <p:spTgt spid="106499">
                                            <p:txEl>
                                              <p:pRg st="14" end="14"/>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06499">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uiExpand="1" build="p" autoUpdateAnimBg="0"/>
      <p:bldP spid="2" grpId="0" animBg="1"/>
      <p:bldP spid="10" grpId="0" animBg="1"/>
      <p:bldP spid="3"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1026">
            <a:extLst>
              <a:ext uri="{FF2B5EF4-FFF2-40B4-BE49-F238E27FC236}">
                <a16:creationId xmlns:a16="http://schemas.microsoft.com/office/drawing/2014/main" id="{B088FE47-E0EF-4F8E-BF37-72F967DE2371}"/>
              </a:ext>
            </a:extLst>
          </p:cNvPr>
          <p:cNvSpPr>
            <a:spLocks noGrp="1" noChangeArrowheads="1"/>
          </p:cNvSpPr>
          <p:nvPr>
            <p:ph type="title"/>
          </p:nvPr>
        </p:nvSpPr>
        <p:spPr>
          <a:xfrm>
            <a:off x="457200" y="860425"/>
            <a:ext cx="8229600" cy="560388"/>
          </a:xfrm>
        </p:spPr>
        <p:txBody>
          <a:bodyPr/>
          <a:lstStyle/>
          <a:p>
            <a:r>
              <a:rPr lang="en-US" altLang="en-US" sz="4000"/>
              <a:t>Light Polarization</a:t>
            </a:r>
          </a:p>
        </p:txBody>
      </p:sp>
      <p:sp>
        <p:nvSpPr>
          <p:cNvPr id="108547" name="Rectangle 1027">
            <a:extLst>
              <a:ext uri="{FF2B5EF4-FFF2-40B4-BE49-F238E27FC236}">
                <a16:creationId xmlns:a16="http://schemas.microsoft.com/office/drawing/2014/main" id="{B678F283-F310-4619-BF2C-131415878832}"/>
              </a:ext>
            </a:extLst>
          </p:cNvPr>
          <p:cNvSpPr>
            <a:spLocks noGrp="1" noChangeArrowheads="1"/>
          </p:cNvSpPr>
          <p:nvPr>
            <p:ph type="body" idx="1"/>
          </p:nvPr>
        </p:nvSpPr>
        <p:spPr>
          <a:xfrm>
            <a:off x="457200" y="1600200"/>
            <a:ext cx="7304088" cy="4530725"/>
          </a:xfrm>
        </p:spPr>
        <p:txBody>
          <a:bodyPr/>
          <a:lstStyle/>
          <a:p>
            <a:r>
              <a:rPr lang="en-US" altLang="en-US" sz="2400"/>
              <a:t>Light is generally emitted from its source with the electric field oscillating in various directions.</a:t>
            </a:r>
          </a:p>
          <a:p>
            <a:r>
              <a:rPr lang="en-US" altLang="en-US" sz="2400"/>
              <a:t>Polarizers eliminate the electric field oscillations in all directions but one.</a:t>
            </a:r>
          </a:p>
          <a:p>
            <a:r>
              <a:rPr lang="en-US" altLang="en-US" sz="2400"/>
              <a:t>Polarized light has only half the energy of the incident beam.</a:t>
            </a:r>
          </a:p>
          <a:p>
            <a:r>
              <a:rPr lang="en-US" altLang="en-US" sz="2400"/>
              <a:t>Note: polarizers can</a:t>
            </a:r>
          </a:p>
          <a:p>
            <a:pPr>
              <a:buFont typeface="Wingdings" panose="05000000000000000000" pitchFamily="2" charset="2"/>
              <a:buNone/>
            </a:pPr>
            <a:r>
              <a:rPr lang="en-US" altLang="en-US" sz="2400"/>
              <a:t>	only work on transverse </a:t>
            </a:r>
          </a:p>
          <a:p>
            <a:pPr>
              <a:buFont typeface="Wingdings" panose="05000000000000000000" pitchFamily="2" charset="2"/>
              <a:buNone/>
            </a:pPr>
            <a:r>
              <a:rPr lang="en-US" altLang="en-US" sz="2400"/>
              <a:t>	waves such as light.  </a:t>
            </a:r>
          </a:p>
          <a:p>
            <a:pPr>
              <a:buFont typeface="Wingdings" panose="05000000000000000000" pitchFamily="2" charset="2"/>
              <a:buNone/>
            </a:pPr>
            <a:r>
              <a:rPr lang="en-US" altLang="en-US" sz="2400"/>
              <a:t>	They don’t work on </a:t>
            </a:r>
          </a:p>
          <a:p>
            <a:pPr>
              <a:buFont typeface="Wingdings" panose="05000000000000000000" pitchFamily="2" charset="2"/>
              <a:buNone/>
            </a:pPr>
            <a:r>
              <a:rPr lang="en-US" altLang="en-US" sz="2400"/>
              <a:t>	longitudinal waves such </a:t>
            </a:r>
          </a:p>
          <a:p>
            <a:pPr>
              <a:buFont typeface="Wingdings" panose="05000000000000000000" pitchFamily="2" charset="2"/>
              <a:buNone/>
            </a:pPr>
            <a:r>
              <a:rPr lang="en-US" altLang="en-US" sz="2400"/>
              <a:t>	as sound waves.</a:t>
            </a:r>
          </a:p>
        </p:txBody>
      </p:sp>
      <p:pic>
        <p:nvPicPr>
          <p:cNvPr id="7" name="Picture 4">
            <a:extLst>
              <a:ext uri="{FF2B5EF4-FFF2-40B4-BE49-F238E27FC236}">
                <a16:creationId xmlns:a16="http://schemas.microsoft.com/office/drawing/2014/main" id="{B92A4DF5-3638-44B8-ADF9-046AD582CF7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57174" y="3834209"/>
            <a:ext cx="4912979" cy="2763550"/>
          </a:xfrm>
          <a:prstGeom prst="rect">
            <a:avLst/>
          </a:prstGeom>
          <a:solidFill>
            <a:schemeClr val="tx1"/>
          </a:solid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 presetClass="entr" presetSubtype="10" fill="hold" grpId="0" nodeType="afterEffect">
                                  <p:stCondLst>
                                    <p:cond delay="1500"/>
                                  </p:stCondLst>
                                  <p:childTnLst>
                                    <p:set>
                                      <p:cBhvr>
                                        <p:cTn id="10" dur="1" fill="hold">
                                          <p:stCondLst>
                                            <p:cond delay="0"/>
                                          </p:stCondLst>
                                        </p:cTn>
                                        <p:tgtEl>
                                          <p:spTgt spid="108547">
                                            <p:txEl>
                                              <p:pRg st="0" end="0"/>
                                            </p:txEl>
                                          </p:spTgt>
                                        </p:tgtEl>
                                        <p:attrNameLst>
                                          <p:attrName>style.visibility</p:attrName>
                                        </p:attrNameLst>
                                      </p:cBhvr>
                                      <p:to>
                                        <p:strVal val="visible"/>
                                      </p:to>
                                    </p:set>
                                    <p:animEffect transition="in" filter="checkerboard(across)">
                                      <p:cBhvr>
                                        <p:cTn id="11" dur="500"/>
                                        <p:tgtEl>
                                          <p:spTgt spid="10854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08547">
                                            <p:txEl>
                                              <p:pRg st="1" end="1"/>
                                            </p:txEl>
                                          </p:spTgt>
                                        </p:tgtEl>
                                        <p:attrNameLst>
                                          <p:attrName>style.visibility</p:attrName>
                                        </p:attrNameLst>
                                      </p:cBhvr>
                                      <p:to>
                                        <p:strVal val="visible"/>
                                      </p:to>
                                    </p:set>
                                    <p:animEffect transition="in" filter="checkerboard(across)">
                                      <p:cBhvr>
                                        <p:cTn id="16" dur="500"/>
                                        <p:tgtEl>
                                          <p:spTgt spid="10854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08547">
                                            <p:txEl>
                                              <p:pRg st="2" end="2"/>
                                            </p:txEl>
                                          </p:spTgt>
                                        </p:tgtEl>
                                        <p:attrNameLst>
                                          <p:attrName>style.visibility</p:attrName>
                                        </p:attrNameLst>
                                      </p:cBhvr>
                                      <p:to>
                                        <p:strVal val="visible"/>
                                      </p:to>
                                    </p:set>
                                    <p:animEffect transition="in" filter="checkerboard(across)">
                                      <p:cBhvr>
                                        <p:cTn id="21" dur="500"/>
                                        <p:tgtEl>
                                          <p:spTgt spid="108547">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08547">
                                            <p:txEl>
                                              <p:pRg st="3" end="3"/>
                                            </p:txEl>
                                          </p:spTgt>
                                        </p:tgtEl>
                                        <p:attrNameLst>
                                          <p:attrName>style.visibility</p:attrName>
                                        </p:attrNameLst>
                                      </p:cBhvr>
                                      <p:to>
                                        <p:strVal val="visible"/>
                                      </p:to>
                                    </p:set>
                                    <p:animEffect transition="in" filter="checkerboard(across)">
                                      <p:cBhvr>
                                        <p:cTn id="26" dur="500"/>
                                        <p:tgtEl>
                                          <p:spTgt spid="108547">
                                            <p:txEl>
                                              <p:pRg st="3" end="3"/>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08547">
                                            <p:txEl>
                                              <p:pRg st="4" end="4"/>
                                            </p:txEl>
                                          </p:spTgt>
                                        </p:tgtEl>
                                        <p:attrNameLst>
                                          <p:attrName>style.visibility</p:attrName>
                                        </p:attrNameLst>
                                      </p:cBhvr>
                                      <p:to>
                                        <p:strVal val="visible"/>
                                      </p:to>
                                    </p:set>
                                    <p:animEffect transition="in" filter="checkerboard(across)">
                                      <p:cBhvr>
                                        <p:cTn id="29" dur="500"/>
                                        <p:tgtEl>
                                          <p:spTgt spid="108547">
                                            <p:txEl>
                                              <p:pRg st="4" end="4"/>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8547">
                                            <p:txEl>
                                              <p:pRg st="5" end="5"/>
                                            </p:txEl>
                                          </p:spTgt>
                                        </p:tgtEl>
                                        <p:attrNameLst>
                                          <p:attrName>style.visibility</p:attrName>
                                        </p:attrNameLst>
                                      </p:cBhvr>
                                      <p:to>
                                        <p:strVal val="visible"/>
                                      </p:to>
                                    </p:set>
                                    <p:animEffect transition="in" filter="checkerboard(across)">
                                      <p:cBhvr>
                                        <p:cTn id="32" dur="500"/>
                                        <p:tgtEl>
                                          <p:spTgt spid="108547">
                                            <p:txEl>
                                              <p:pRg st="5" end="5"/>
                                            </p:txEl>
                                          </p:spTgt>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08547">
                                            <p:txEl>
                                              <p:pRg st="6" end="6"/>
                                            </p:txEl>
                                          </p:spTgt>
                                        </p:tgtEl>
                                        <p:attrNameLst>
                                          <p:attrName>style.visibility</p:attrName>
                                        </p:attrNameLst>
                                      </p:cBhvr>
                                      <p:to>
                                        <p:strVal val="visible"/>
                                      </p:to>
                                    </p:set>
                                    <p:animEffect transition="in" filter="checkerboard(across)">
                                      <p:cBhvr>
                                        <p:cTn id="35" dur="500"/>
                                        <p:tgtEl>
                                          <p:spTgt spid="108547">
                                            <p:txEl>
                                              <p:pRg st="6" end="6"/>
                                            </p:txEl>
                                          </p:spTgt>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08547">
                                            <p:txEl>
                                              <p:pRg st="7" end="7"/>
                                            </p:txEl>
                                          </p:spTgt>
                                        </p:tgtEl>
                                        <p:attrNameLst>
                                          <p:attrName>style.visibility</p:attrName>
                                        </p:attrNameLst>
                                      </p:cBhvr>
                                      <p:to>
                                        <p:strVal val="visible"/>
                                      </p:to>
                                    </p:set>
                                    <p:animEffect transition="in" filter="checkerboard(across)">
                                      <p:cBhvr>
                                        <p:cTn id="38" dur="500"/>
                                        <p:tgtEl>
                                          <p:spTgt spid="108547">
                                            <p:txEl>
                                              <p:pRg st="7" end="7"/>
                                            </p:txEl>
                                          </p:spTgt>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08547">
                                            <p:txEl>
                                              <p:pRg st="8" end="8"/>
                                            </p:txEl>
                                          </p:spTgt>
                                        </p:tgtEl>
                                        <p:attrNameLst>
                                          <p:attrName>style.visibility</p:attrName>
                                        </p:attrNameLst>
                                      </p:cBhvr>
                                      <p:to>
                                        <p:strVal val="visible"/>
                                      </p:to>
                                    </p:set>
                                    <p:animEffect transition="in" filter="checkerboard(across)">
                                      <p:cBhvr>
                                        <p:cTn id="41" dur="500"/>
                                        <p:tgtEl>
                                          <p:spTgt spid="108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uiExpand="1"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65339C8-2B40-4BD6-B53D-350F8B70694D}"/>
              </a:ext>
            </a:extLst>
          </p:cNvPr>
          <p:cNvSpPr>
            <a:spLocks noGrp="1" noChangeArrowheads="1"/>
          </p:cNvSpPr>
          <p:nvPr>
            <p:ph type="title"/>
          </p:nvPr>
        </p:nvSpPr>
        <p:spPr>
          <a:xfrm>
            <a:off x="457200" y="860425"/>
            <a:ext cx="8229600" cy="560388"/>
          </a:xfrm>
        </p:spPr>
        <p:txBody>
          <a:bodyPr/>
          <a:lstStyle/>
          <a:p>
            <a:r>
              <a:rPr lang="en-US" altLang="en-US" sz="4000"/>
              <a:t>Light Polarization in Nature</a:t>
            </a:r>
          </a:p>
        </p:txBody>
      </p:sp>
      <p:sp>
        <p:nvSpPr>
          <p:cNvPr id="109571" name="Rectangle 3">
            <a:extLst>
              <a:ext uri="{FF2B5EF4-FFF2-40B4-BE49-F238E27FC236}">
                <a16:creationId xmlns:a16="http://schemas.microsoft.com/office/drawing/2014/main" id="{2C7C4546-DC8B-4C61-8AB0-3E96D1A9AF9A}"/>
              </a:ext>
            </a:extLst>
          </p:cNvPr>
          <p:cNvSpPr>
            <a:spLocks noGrp="1" noChangeArrowheads="1"/>
          </p:cNvSpPr>
          <p:nvPr>
            <p:ph type="body" idx="1"/>
          </p:nvPr>
        </p:nvSpPr>
        <p:spPr>
          <a:xfrm>
            <a:off x="457200" y="1600200"/>
            <a:ext cx="5165725" cy="4530725"/>
          </a:xfrm>
        </p:spPr>
        <p:txBody>
          <a:bodyPr/>
          <a:lstStyle/>
          <a:p>
            <a:pPr lvl="1"/>
            <a:r>
              <a:rPr lang="en-US" altLang="en-US" sz="2000" dirty="0"/>
              <a:t>Light incident upon the water molecules in the atmosphere will excite electrons in the atoms to oscillate in a direction 90</a:t>
            </a:r>
            <a:r>
              <a:rPr lang="en-US" altLang="en-US" sz="2000" baseline="30000" dirty="0"/>
              <a:t>o</a:t>
            </a:r>
            <a:r>
              <a:rPr lang="en-US" altLang="en-US" sz="2000" dirty="0"/>
              <a:t> from the incident beam.</a:t>
            </a:r>
          </a:p>
          <a:p>
            <a:pPr lvl="1"/>
            <a:r>
              <a:rPr lang="en-US" altLang="en-US" sz="2000" dirty="0"/>
              <a:t>Oscillating electrons act as antennas that re-emit the light that is now polarized.</a:t>
            </a:r>
          </a:p>
          <a:p>
            <a:pPr lvl="1"/>
            <a:r>
              <a:rPr lang="en-US" altLang="en-US" sz="2000" dirty="0"/>
              <a:t>Over 50% of the polarized light that reaches the ground is polarized horizontally.  </a:t>
            </a:r>
          </a:p>
          <a:p>
            <a:pPr lvl="2"/>
            <a:r>
              <a:rPr lang="en-US" altLang="en-US" sz="2000" dirty="0"/>
              <a:t>Why should this matter?</a:t>
            </a:r>
          </a:p>
        </p:txBody>
      </p:sp>
      <p:grpSp>
        <p:nvGrpSpPr>
          <p:cNvPr id="109576" name="Group 8">
            <a:extLst>
              <a:ext uri="{FF2B5EF4-FFF2-40B4-BE49-F238E27FC236}">
                <a16:creationId xmlns:a16="http://schemas.microsoft.com/office/drawing/2014/main" id="{F6AB6F1F-B1A1-4663-A91A-878B1E6A5178}"/>
              </a:ext>
            </a:extLst>
          </p:cNvPr>
          <p:cNvGrpSpPr>
            <a:grpSpLocks/>
          </p:cNvGrpSpPr>
          <p:nvPr/>
        </p:nvGrpSpPr>
        <p:grpSpPr bwMode="auto">
          <a:xfrm>
            <a:off x="6099175" y="1900238"/>
            <a:ext cx="2868613" cy="3086100"/>
            <a:chOff x="3842" y="1197"/>
            <a:chExt cx="1807" cy="1944"/>
          </a:xfrm>
        </p:grpSpPr>
        <p:pic>
          <p:nvPicPr>
            <p:cNvPr id="109573" name="Picture 5">
              <a:extLst>
                <a:ext uri="{FF2B5EF4-FFF2-40B4-BE49-F238E27FC236}">
                  <a16:creationId xmlns:a16="http://schemas.microsoft.com/office/drawing/2014/main" id="{C1FD9D7E-AEB5-4392-8B17-3BF2B414C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2" y="1197"/>
              <a:ext cx="1807" cy="1944"/>
            </a:xfrm>
            <a:prstGeom prst="rect">
              <a:avLst/>
            </a:prstGeom>
            <a:noFill/>
            <a:extLst>
              <a:ext uri="{909E8E84-426E-40DD-AFC4-6F175D3DCCD1}">
                <a14:hiddenFill xmlns:a14="http://schemas.microsoft.com/office/drawing/2010/main">
                  <a:solidFill>
                    <a:srgbClr val="FFFFFF"/>
                  </a:solidFill>
                </a14:hiddenFill>
              </a:ext>
            </a:extLst>
          </p:spPr>
        </p:pic>
        <p:sp>
          <p:nvSpPr>
            <p:cNvPr id="109574" name="Rectangle 6">
              <a:extLst>
                <a:ext uri="{FF2B5EF4-FFF2-40B4-BE49-F238E27FC236}">
                  <a16:creationId xmlns:a16="http://schemas.microsoft.com/office/drawing/2014/main" id="{3D19DD7A-3EDC-474A-8FA5-D0D527380AC3}"/>
                </a:ext>
              </a:extLst>
            </p:cNvPr>
            <p:cNvSpPr>
              <a:spLocks noChangeArrowheads="1"/>
            </p:cNvSpPr>
            <p:nvPr/>
          </p:nvSpPr>
          <p:spPr bwMode="auto">
            <a:xfrm>
              <a:off x="5021" y="3000"/>
              <a:ext cx="620" cy="13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800">
                  <a:latin typeface="Verdana" panose="020B0604030504040204" pitchFamily="34" charset="0"/>
                </a:rPr>
                <a:t>www.mic-d.com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9576"/>
                                        </p:tgtEl>
                                        <p:attrNameLst>
                                          <p:attrName>style.visibility</p:attrName>
                                        </p:attrNameLst>
                                      </p:cBhvr>
                                      <p:to>
                                        <p:strVal val="visible"/>
                                      </p:to>
                                    </p:set>
                                    <p:animEffect transition="in" filter="dissolve">
                                      <p:cBhvr>
                                        <p:cTn id="7" dur="1000"/>
                                        <p:tgtEl>
                                          <p:spTgt spid="10957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9571">
                                            <p:txEl>
                                              <p:pRg st="0" end="0"/>
                                            </p:txEl>
                                          </p:spTgt>
                                        </p:tgtEl>
                                        <p:attrNameLst>
                                          <p:attrName>style.visibility</p:attrName>
                                        </p:attrNameLst>
                                      </p:cBhvr>
                                      <p:to>
                                        <p:strVal val="visible"/>
                                      </p:to>
                                    </p:set>
                                    <p:animEffect transition="in" filter="checkerboard(across)">
                                      <p:cBhvr>
                                        <p:cTn id="12" dur="500"/>
                                        <p:tgtEl>
                                          <p:spTgt spid="1095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9571">
                                            <p:txEl>
                                              <p:pRg st="1" end="1"/>
                                            </p:txEl>
                                          </p:spTgt>
                                        </p:tgtEl>
                                        <p:attrNameLst>
                                          <p:attrName>style.visibility</p:attrName>
                                        </p:attrNameLst>
                                      </p:cBhvr>
                                      <p:to>
                                        <p:strVal val="visible"/>
                                      </p:to>
                                    </p:set>
                                    <p:animEffect transition="in" filter="checkerboard(across)">
                                      <p:cBhvr>
                                        <p:cTn id="17" dur="500"/>
                                        <p:tgtEl>
                                          <p:spTgt spid="1095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9571">
                                            <p:txEl>
                                              <p:pRg st="2" end="2"/>
                                            </p:txEl>
                                          </p:spTgt>
                                        </p:tgtEl>
                                        <p:attrNameLst>
                                          <p:attrName>style.visibility</p:attrName>
                                        </p:attrNameLst>
                                      </p:cBhvr>
                                      <p:to>
                                        <p:strVal val="visible"/>
                                      </p:to>
                                    </p:set>
                                    <p:animEffect transition="in" filter="checkerboard(across)">
                                      <p:cBhvr>
                                        <p:cTn id="22" dur="500"/>
                                        <p:tgtEl>
                                          <p:spTgt spid="109571">
                                            <p:txEl>
                                              <p:pRg st="2" end="2"/>
                                            </p:txEl>
                                          </p:spTgt>
                                        </p:tgtEl>
                                      </p:cBhvr>
                                    </p:animEffect>
                                  </p:childTnLst>
                                </p:cTn>
                              </p:par>
                              <p:par>
                                <p:cTn id="23" presetID="5" presetClass="entr" presetSubtype="10" fill="hold" grpId="0" nodeType="withEffect">
                                  <p:stCondLst>
                                    <p:cond delay="1500"/>
                                  </p:stCondLst>
                                  <p:childTnLst>
                                    <p:set>
                                      <p:cBhvr>
                                        <p:cTn id="24" dur="1" fill="hold">
                                          <p:stCondLst>
                                            <p:cond delay="0"/>
                                          </p:stCondLst>
                                        </p:cTn>
                                        <p:tgtEl>
                                          <p:spTgt spid="109571">
                                            <p:txEl>
                                              <p:pRg st="3" end="3"/>
                                            </p:txEl>
                                          </p:spTgt>
                                        </p:tgtEl>
                                        <p:attrNameLst>
                                          <p:attrName>style.visibility</p:attrName>
                                        </p:attrNameLst>
                                      </p:cBhvr>
                                      <p:to>
                                        <p:strVal val="visible"/>
                                      </p:to>
                                    </p:set>
                                    <p:animEffect transition="in" filter="checkerboard(across)">
                                      <p:cBhvr>
                                        <p:cTn id="25" dur="500"/>
                                        <p:tgtEl>
                                          <p:spTgt spid="1095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DE595111-4C1B-4CD0-B263-40E9A0404445}"/>
              </a:ext>
            </a:extLst>
          </p:cNvPr>
          <p:cNvSpPr>
            <a:spLocks noGrp="1" noChangeArrowheads="1"/>
          </p:cNvSpPr>
          <p:nvPr>
            <p:ph type="title"/>
          </p:nvPr>
        </p:nvSpPr>
        <p:spPr>
          <a:xfrm>
            <a:off x="457200" y="860425"/>
            <a:ext cx="8229600" cy="560388"/>
          </a:xfrm>
        </p:spPr>
        <p:txBody>
          <a:bodyPr/>
          <a:lstStyle/>
          <a:p>
            <a:r>
              <a:rPr lang="en-US" altLang="en-US" sz="4000"/>
              <a:t>Light Polarization in Nature</a:t>
            </a:r>
          </a:p>
        </p:txBody>
      </p:sp>
      <p:sp>
        <p:nvSpPr>
          <p:cNvPr id="112643" name="Rectangle 3">
            <a:extLst>
              <a:ext uri="{FF2B5EF4-FFF2-40B4-BE49-F238E27FC236}">
                <a16:creationId xmlns:a16="http://schemas.microsoft.com/office/drawing/2014/main" id="{A498A4F0-E3D9-4EFF-B2C7-50D54F274D57}"/>
              </a:ext>
            </a:extLst>
          </p:cNvPr>
          <p:cNvSpPr>
            <a:spLocks noGrp="1" noChangeArrowheads="1"/>
          </p:cNvSpPr>
          <p:nvPr>
            <p:ph type="body" sz="half" idx="1"/>
          </p:nvPr>
        </p:nvSpPr>
        <p:spPr>
          <a:xfrm>
            <a:off x="457200" y="1600200"/>
            <a:ext cx="4449763" cy="4530725"/>
          </a:xfrm>
        </p:spPr>
        <p:txBody>
          <a:bodyPr/>
          <a:lstStyle/>
          <a:p>
            <a:r>
              <a:rPr lang="en-US" altLang="en-US" sz="2000" dirty="0"/>
              <a:t>Some of the light incident upon horizontal surfaces such as the highway or the surface of a body of water will be reflected, producing glare.</a:t>
            </a:r>
          </a:p>
          <a:p>
            <a:r>
              <a:rPr lang="en-US" altLang="en-US" sz="2000" dirty="0"/>
              <a:t>If the electric field of the incident light vibrates parallel to the surface, it will be more prone to being reflected.</a:t>
            </a:r>
          </a:p>
          <a:p>
            <a:r>
              <a:rPr lang="en-US" altLang="en-US" sz="2000" dirty="0"/>
              <a:t>Hence, the reflected light is largely polarized.</a:t>
            </a:r>
          </a:p>
        </p:txBody>
      </p:sp>
      <p:pic>
        <p:nvPicPr>
          <p:cNvPr id="112651" name="Picture 11">
            <a:extLst>
              <a:ext uri="{FF2B5EF4-FFF2-40B4-BE49-F238E27FC236}">
                <a16:creationId xmlns:a16="http://schemas.microsoft.com/office/drawing/2014/main" id="{007A4469-6875-4AB3-A338-458EB1C1E6B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91100" y="2162175"/>
            <a:ext cx="3441700" cy="2058988"/>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Effect transition="in" filter="checkerboard(across)">
                                      <p:cBhvr>
                                        <p:cTn id="7" dur="500"/>
                                        <p:tgtEl>
                                          <p:spTgt spid="112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2643">
                                            <p:txEl>
                                              <p:pRg st="1" end="1"/>
                                            </p:txEl>
                                          </p:spTgt>
                                        </p:tgtEl>
                                        <p:attrNameLst>
                                          <p:attrName>style.visibility</p:attrName>
                                        </p:attrNameLst>
                                      </p:cBhvr>
                                      <p:to>
                                        <p:strVal val="visible"/>
                                      </p:to>
                                    </p:set>
                                    <p:animEffect transition="in" filter="checkerboard(across)">
                                      <p:cBhvr>
                                        <p:cTn id="12" dur="500"/>
                                        <p:tgtEl>
                                          <p:spTgt spid="1126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2643">
                                            <p:txEl>
                                              <p:pRg st="2" end="2"/>
                                            </p:txEl>
                                          </p:spTgt>
                                        </p:tgtEl>
                                        <p:attrNameLst>
                                          <p:attrName>style.visibility</p:attrName>
                                        </p:attrNameLst>
                                      </p:cBhvr>
                                      <p:to>
                                        <p:strVal val="visible"/>
                                      </p:to>
                                    </p:set>
                                    <p:animEffect transition="in" filter="checkerboard(across)">
                                      <p:cBhvr>
                                        <p:cTn id="17" dur="500"/>
                                        <p:tgtEl>
                                          <p:spTgt spid="112643">
                                            <p:txEl>
                                              <p:pRg st="2" end="2"/>
                                            </p:txEl>
                                          </p:spTgt>
                                        </p:tgtEl>
                                      </p:cBhvr>
                                    </p:animEffect>
                                  </p:childTnLst>
                                </p:cTn>
                              </p:par>
                            </p:childTnLst>
                          </p:cTn>
                        </p:par>
                        <p:par>
                          <p:cTn id="18" fill="hold" nodeType="afterGroup">
                            <p:stCondLst>
                              <p:cond delay="500"/>
                            </p:stCondLst>
                            <p:childTnLst>
                              <p:par>
                                <p:cTn id="19" presetID="53" presetClass="entr" presetSubtype="0" fill="hold" nodeType="afterEffect">
                                  <p:stCondLst>
                                    <p:cond delay="0"/>
                                  </p:stCondLst>
                                  <p:childTnLst>
                                    <p:set>
                                      <p:cBhvr>
                                        <p:cTn id="20" dur="1" fill="hold">
                                          <p:stCondLst>
                                            <p:cond delay="0"/>
                                          </p:stCondLst>
                                        </p:cTn>
                                        <p:tgtEl>
                                          <p:spTgt spid="112651"/>
                                        </p:tgtEl>
                                        <p:attrNameLst>
                                          <p:attrName>style.visibility</p:attrName>
                                        </p:attrNameLst>
                                      </p:cBhvr>
                                      <p:to>
                                        <p:strVal val="visible"/>
                                      </p:to>
                                    </p:set>
                                    <p:anim calcmode="lin" valueType="num">
                                      <p:cBhvr>
                                        <p:cTn id="21" dur="500" fill="hold"/>
                                        <p:tgtEl>
                                          <p:spTgt spid="112651"/>
                                        </p:tgtEl>
                                        <p:attrNameLst>
                                          <p:attrName>ppt_w</p:attrName>
                                        </p:attrNameLst>
                                      </p:cBhvr>
                                      <p:tavLst>
                                        <p:tav tm="0">
                                          <p:val>
                                            <p:fltVal val="0"/>
                                          </p:val>
                                        </p:tav>
                                        <p:tav tm="100000">
                                          <p:val>
                                            <p:strVal val="#ppt_w"/>
                                          </p:val>
                                        </p:tav>
                                      </p:tavLst>
                                    </p:anim>
                                    <p:anim calcmode="lin" valueType="num">
                                      <p:cBhvr>
                                        <p:cTn id="22" dur="500" fill="hold"/>
                                        <p:tgtEl>
                                          <p:spTgt spid="112651"/>
                                        </p:tgtEl>
                                        <p:attrNameLst>
                                          <p:attrName>ppt_h</p:attrName>
                                        </p:attrNameLst>
                                      </p:cBhvr>
                                      <p:tavLst>
                                        <p:tav tm="0">
                                          <p:val>
                                            <p:fltVal val="0"/>
                                          </p:val>
                                        </p:tav>
                                        <p:tav tm="100000">
                                          <p:val>
                                            <p:strVal val="#ppt_h"/>
                                          </p:val>
                                        </p:tav>
                                      </p:tavLst>
                                    </p:anim>
                                    <p:animEffect transition="in" filter="fade">
                                      <p:cBhvr>
                                        <p:cTn id="23" dur="500"/>
                                        <p:tgtEl>
                                          <p:spTgt spid="112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F5DF1B4-72FD-455C-AB66-0126D2F7D66D}"/>
              </a:ext>
            </a:extLst>
          </p:cNvPr>
          <p:cNvSpPr>
            <a:spLocks noGrp="1" noChangeArrowheads="1"/>
          </p:cNvSpPr>
          <p:nvPr>
            <p:ph type="title"/>
          </p:nvPr>
        </p:nvSpPr>
        <p:spPr>
          <a:xfrm>
            <a:off x="457200" y="812800"/>
            <a:ext cx="8229600" cy="608013"/>
          </a:xfrm>
        </p:spPr>
        <p:txBody>
          <a:bodyPr/>
          <a:lstStyle/>
          <a:p>
            <a:r>
              <a:rPr lang="en-US" altLang="en-US"/>
              <a:t>Key Ideas</a:t>
            </a:r>
          </a:p>
        </p:txBody>
      </p:sp>
      <p:sp>
        <p:nvSpPr>
          <p:cNvPr id="36867" name="Rectangle 3">
            <a:extLst>
              <a:ext uri="{FF2B5EF4-FFF2-40B4-BE49-F238E27FC236}">
                <a16:creationId xmlns:a16="http://schemas.microsoft.com/office/drawing/2014/main" id="{9C785371-A566-49BA-A0DE-68C8271C4DB5}"/>
              </a:ext>
            </a:extLst>
          </p:cNvPr>
          <p:cNvSpPr>
            <a:spLocks noGrp="1" noChangeArrowheads="1"/>
          </p:cNvSpPr>
          <p:nvPr>
            <p:ph type="body" idx="1"/>
          </p:nvPr>
        </p:nvSpPr>
        <p:spPr>
          <a:xfrm>
            <a:off x="912813" y="1765300"/>
            <a:ext cx="8110537" cy="5054600"/>
          </a:xfrm>
        </p:spPr>
        <p:txBody>
          <a:bodyPr/>
          <a:lstStyle/>
          <a:p>
            <a:r>
              <a:rPr lang="en-US" altLang="en-US" sz="2800"/>
              <a:t>Electromagnetic waves consist of electric and magnetic fields oscillating together.</a:t>
            </a:r>
          </a:p>
          <a:p>
            <a:r>
              <a:rPr lang="en-US" altLang="en-US" sz="2800"/>
              <a:t>Electromagnetic waves are transverse waves.</a:t>
            </a:r>
          </a:p>
          <a:p>
            <a:r>
              <a:rPr lang="en-US" altLang="en-US" sz="2800"/>
              <a:t>The electromagnetic spectrum consists of radio waves (long wavelength) to gamma waves (short wavelength).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checkerboard(across)">
                                      <p:cBhvr>
                                        <p:cTn id="7" dur="500"/>
                                        <p:tgtEl>
                                          <p:spTgt spid="36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checkerboard(across)">
                                      <p:cBhvr>
                                        <p:cTn id="12" dur="500"/>
                                        <p:tgtEl>
                                          <p:spTgt spid="368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checkerboard(across)">
                                      <p:cBhvr>
                                        <p:cTn id="17" dur="500"/>
                                        <p:tgtEl>
                                          <p:spTgt spid="36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C1EB021-D78E-4522-B7FE-4C5440254B58}"/>
              </a:ext>
            </a:extLst>
          </p:cNvPr>
          <p:cNvSpPr>
            <a:spLocks noGrp="1" noChangeArrowheads="1"/>
          </p:cNvSpPr>
          <p:nvPr>
            <p:ph type="title"/>
          </p:nvPr>
        </p:nvSpPr>
        <p:spPr>
          <a:xfrm>
            <a:off x="457200" y="860425"/>
            <a:ext cx="8229600" cy="560388"/>
          </a:xfrm>
        </p:spPr>
        <p:txBody>
          <a:bodyPr/>
          <a:lstStyle/>
          <a:p>
            <a:r>
              <a:rPr lang="en-US" altLang="en-US" sz="4000"/>
              <a:t>Electromagnetic Waves</a:t>
            </a:r>
          </a:p>
        </p:txBody>
      </p:sp>
      <p:sp>
        <p:nvSpPr>
          <p:cNvPr id="45059" name="Rectangle 3">
            <a:extLst>
              <a:ext uri="{FF2B5EF4-FFF2-40B4-BE49-F238E27FC236}">
                <a16:creationId xmlns:a16="http://schemas.microsoft.com/office/drawing/2014/main" id="{21E005DC-A733-4391-9EF0-AF7BAB7444B4}"/>
              </a:ext>
            </a:extLst>
          </p:cNvPr>
          <p:cNvSpPr>
            <a:spLocks noGrp="1" noChangeArrowheads="1"/>
          </p:cNvSpPr>
          <p:nvPr>
            <p:ph type="body" idx="1"/>
          </p:nvPr>
        </p:nvSpPr>
        <p:spPr>
          <a:xfrm>
            <a:off x="912813" y="1905000"/>
            <a:ext cx="8110537" cy="4700588"/>
          </a:xfrm>
        </p:spPr>
        <p:txBody>
          <a:bodyPr/>
          <a:lstStyle/>
          <a:p>
            <a:pPr>
              <a:lnSpc>
                <a:spcPct val="90000"/>
              </a:lnSpc>
            </a:pPr>
            <a:r>
              <a:rPr lang="en-US" altLang="en-US" sz="2800" dirty="0"/>
              <a:t>Let’s assume that we have electric fields without a charged body.  </a:t>
            </a:r>
            <a:r>
              <a:rPr lang="en-US" altLang="en-US" sz="2800" b="1" dirty="0">
                <a:solidFill>
                  <a:schemeClr val="hlink"/>
                </a:solidFill>
              </a:rPr>
              <a:t>Can it happen?</a:t>
            </a:r>
          </a:p>
          <a:p>
            <a:pPr lvl="1">
              <a:lnSpc>
                <a:spcPct val="90000"/>
              </a:lnSpc>
            </a:pPr>
            <a:r>
              <a:rPr lang="en-US" altLang="en-US" sz="2400" dirty="0"/>
              <a:t>1860 – Years after Faraday and Oersted made their discoveries – James Maxwell hypothesized that </a:t>
            </a:r>
            <a:r>
              <a:rPr lang="en-US" altLang="en-US" sz="2400" dirty="0">
                <a:solidFill>
                  <a:srgbClr val="FF0000"/>
                </a:solidFill>
              </a:rPr>
              <a:t>electric fields </a:t>
            </a:r>
            <a:r>
              <a:rPr lang="en-US" altLang="en-US" sz="2400" dirty="0"/>
              <a:t>changing in time would create </a:t>
            </a:r>
            <a:r>
              <a:rPr lang="en-US" altLang="en-US" sz="2400" dirty="0">
                <a:solidFill>
                  <a:srgbClr val="99CCFF"/>
                </a:solidFill>
              </a:rPr>
              <a:t>magnetic fields </a:t>
            </a:r>
            <a:r>
              <a:rPr lang="en-US" altLang="en-US" sz="2400" dirty="0"/>
              <a:t>and vice-versa.</a:t>
            </a:r>
          </a:p>
          <a:p>
            <a:pPr lvl="1">
              <a:lnSpc>
                <a:spcPct val="90000"/>
              </a:lnSpc>
            </a:pPr>
            <a:r>
              <a:rPr lang="en-US" altLang="en-US" sz="2400" dirty="0"/>
              <a:t>Maxwell further predicted that either accelerating charges (</a:t>
            </a:r>
            <a:r>
              <a:rPr lang="en-US" altLang="en-US" sz="2400" dirty="0">
                <a:solidFill>
                  <a:srgbClr val="FF0000"/>
                </a:solidFill>
              </a:rPr>
              <a:t>changing current</a:t>
            </a:r>
            <a:r>
              <a:rPr lang="en-US" altLang="en-US" sz="2400" dirty="0"/>
              <a:t>) or </a:t>
            </a:r>
            <a:r>
              <a:rPr lang="en-US" altLang="en-US" sz="2400" dirty="0">
                <a:solidFill>
                  <a:srgbClr val="99CCFF"/>
                </a:solidFill>
              </a:rPr>
              <a:t>changing magnetic fields</a:t>
            </a:r>
            <a:r>
              <a:rPr lang="en-US" altLang="en-US" sz="2400" dirty="0"/>
              <a:t> would produce electric and magnetic fields that would move through space </a:t>
            </a:r>
            <a:r>
              <a:rPr lang="en-US" altLang="en-US" sz="2400" b="1" dirty="0">
                <a:solidFill>
                  <a:srgbClr val="FFFFCC"/>
                </a:solidFill>
              </a:rPr>
              <a:t>(Electromagnetic Wave)</a:t>
            </a:r>
            <a:r>
              <a:rPr lang="en-US" altLang="en-US" sz="2400" b="1" dirty="0">
                <a:solidFill>
                  <a:schemeClr val="hlink"/>
                </a:solidFill>
              </a:rPr>
              <a:t>.</a:t>
            </a:r>
          </a:p>
          <a:p>
            <a:pPr lvl="1">
              <a:lnSpc>
                <a:spcPct val="90000"/>
              </a:lnSpc>
            </a:pPr>
            <a:endParaRPr lang="en-US"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50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uiExpand="1" build="p" bldLvl="2"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24A8A36-6A9C-41A3-A7C0-30D34BA59943}"/>
              </a:ext>
            </a:extLst>
          </p:cNvPr>
          <p:cNvSpPr>
            <a:spLocks noGrp="1" noChangeArrowheads="1"/>
          </p:cNvSpPr>
          <p:nvPr>
            <p:ph type="title"/>
          </p:nvPr>
        </p:nvSpPr>
        <p:spPr>
          <a:xfrm>
            <a:off x="457200" y="812800"/>
            <a:ext cx="8229600" cy="608013"/>
          </a:xfrm>
        </p:spPr>
        <p:txBody>
          <a:bodyPr/>
          <a:lstStyle/>
          <a:p>
            <a:r>
              <a:rPr lang="en-US" altLang="en-US"/>
              <a:t>Key Ideas</a:t>
            </a:r>
          </a:p>
        </p:txBody>
      </p:sp>
      <p:sp>
        <p:nvSpPr>
          <p:cNvPr id="110595" name="Rectangle 3">
            <a:extLst>
              <a:ext uri="{FF2B5EF4-FFF2-40B4-BE49-F238E27FC236}">
                <a16:creationId xmlns:a16="http://schemas.microsoft.com/office/drawing/2014/main" id="{A06CE58F-160F-4245-97C3-754E42660039}"/>
              </a:ext>
            </a:extLst>
          </p:cNvPr>
          <p:cNvSpPr>
            <a:spLocks noGrp="1" noChangeArrowheads="1"/>
          </p:cNvSpPr>
          <p:nvPr>
            <p:ph type="body" idx="1"/>
          </p:nvPr>
        </p:nvSpPr>
        <p:spPr/>
        <p:txBody>
          <a:bodyPr/>
          <a:lstStyle/>
          <a:p>
            <a:r>
              <a:rPr lang="en-US" altLang="en-US" sz="2800"/>
              <a:t>Doppler Effect: When two objects are moving further apart they are called red-shifted while they are considered blue-shifted if moving closer together.</a:t>
            </a:r>
          </a:p>
          <a:p>
            <a:r>
              <a:rPr lang="en-US" altLang="en-US" sz="2800"/>
              <a:t>Polarization:  The process by which the electric field component of EM radiation is limited to only one direction.</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Effect transition="in" filter="checkerboard(across)">
                                      <p:cBhvr>
                                        <p:cTn id="7" dur="500"/>
                                        <p:tgtEl>
                                          <p:spTgt spid="1105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0595">
                                            <p:txEl>
                                              <p:pRg st="1" end="1"/>
                                            </p:txEl>
                                          </p:spTgt>
                                        </p:tgtEl>
                                        <p:attrNameLst>
                                          <p:attrName>style.visibility</p:attrName>
                                        </p:attrNameLst>
                                      </p:cBhvr>
                                      <p:to>
                                        <p:strVal val="visible"/>
                                      </p:to>
                                    </p:set>
                                    <p:animEffect transition="in" filter="checkerboard(across)">
                                      <p:cBhvr>
                                        <p:cTn id="12" dur="500"/>
                                        <p:tgtEl>
                                          <p:spTgt spid="1105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26">
            <a:extLst>
              <a:ext uri="{FF2B5EF4-FFF2-40B4-BE49-F238E27FC236}">
                <a16:creationId xmlns:a16="http://schemas.microsoft.com/office/drawing/2014/main" id="{499F45A5-8C97-4C83-BD4E-4A6D8401F8B6}"/>
              </a:ext>
            </a:extLst>
          </p:cNvPr>
          <p:cNvSpPr>
            <a:spLocks noGrp="1" noChangeArrowheads="1"/>
          </p:cNvSpPr>
          <p:nvPr>
            <p:ph type="title"/>
          </p:nvPr>
        </p:nvSpPr>
        <p:spPr>
          <a:xfrm>
            <a:off x="457200" y="860425"/>
            <a:ext cx="8229600" cy="560388"/>
          </a:xfrm>
        </p:spPr>
        <p:txBody>
          <a:bodyPr/>
          <a:lstStyle/>
          <a:p>
            <a:r>
              <a:rPr lang="en-US" altLang="en-US" sz="4000"/>
              <a:t>Last Time</a:t>
            </a:r>
          </a:p>
        </p:txBody>
      </p:sp>
      <p:sp>
        <p:nvSpPr>
          <p:cNvPr id="76803" name="Rectangle 1027">
            <a:extLst>
              <a:ext uri="{FF2B5EF4-FFF2-40B4-BE49-F238E27FC236}">
                <a16:creationId xmlns:a16="http://schemas.microsoft.com/office/drawing/2014/main" id="{231EFF68-8512-45A7-93A8-F20CD14F07B8}"/>
              </a:ext>
            </a:extLst>
          </p:cNvPr>
          <p:cNvSpPr>
            <a:spLocks noGrp="1" noChangeArrowheads="1"/>
          </p:cNvSpPr>
          <p:nvPr>
            <p:ph type="body" idx="1"/>
          </p:nvPr>
        </p:nvSpPr>
        <p:spPr>
          <a:xfrm>
            <a:off x="912813" y="1905000"/>
            <a:ext cx="8110537" cy="4379913"/>
          </a:xfrm>
        </p:spPr>
        <p:txBody>
          <a:bodyPr/>
          <a:lstStyle/>
          <a:p>
            <a:pPr>
              <a:lnSpc>
                <a:spcPct val="80000"/>
              </a:lnSpc>
            </a:pPr>
            <a:r>
              <a:rPr lang="en-US" altLang="en-US" sz="2000">
                <a:solidFill>
                  <a:srgbClr val="FFFF00"/>
                </a:solidFill>
              </a:rPr>
              <a:t>Electromagnetic induction:</a:t>
            </a:r>
            <a:r>
              <a:rPr lang="en-US" altLang="en-US" sz="2000"/>
              <a:t> The process by which current is generated by moving a conductor through a magnetic field or a magnetic field through a conductor.</a:t>
            </a:r>
          </a:p>
          <a:p>
            <a:pPr>
              <a:lnSpc>
                <a:spcPct val="90000"/>
              </a:lnSpc>
            </a:pPr>
            <a:r>
              <a:rPr lang="en-US" altLang="en-US" sz="2000">
                <a:solidFill>
                  <a:srgbClr val="FFFF00"/>
                </a:solidFill>
              </a:rPr>
              <a:t>Electromotive Force:</a:t>
            </a:r>
            <a:r>
              <a:rPr lang="en-US" altLang="en-US" sz="2000"/>
              <a:t> When a wire moves through a magnetic field, a force is exerted on these charges causing them to flow as current.</a:t>
            </a:r>
          </a:p>
          <a:p>
            <a:pPr>
              <a:lnSpc>
                <a:spcPct val="90000"/>
              </a:lnSpc>
            </a:pPr>
            <a:r>
              <a:rPr lang="en-US" altLang="en-US" sz="2000">
                <a:solidFill>
                  <a:srgbClr val="FFFF00"/>
                </a:solidFill>
              </a:rPr>
              <a:t>Magnetic Flux:</a:t>
            </a:r>
            <a:r>
              <a:rPr lang="en-US" altLang="en-US" sz="2000"/>
              <a:t> The strength of a magnetic field is determined by the amount of magnetic field lines crossing perpendicular to a surface.</a:t>
            </a:r>
          </a:p>
          <a:p>
            <a:pPr>
              <a:lnSpc>
                <a:spcPct val="90000"/>
              </a:lnSpc>
            </a:pPr>
            <a:r>
              <a:rPr lang="en-US" altLang="en-US" sz="2000">
                <a:solidFill>
                  <a:srgbClr val="FFFF00"/>
                </a:solidFill>
              </a:rPr>
              <a:t>Electric Generators:</a:t>
            </a:r>
            <a:r>
              <a:rPr lang="en-US" altLang="en-US" sz="2000"/>
              <a:t> Convert mechanical power into electrical power.</a:t>
            </a:r>
          </a:p>
          <a:p>
            <a:pPr>
              <a:lnSpc>
                <a:spcPct val="90000"/>
              </a:lnSpc>
            </a:pPr>
            <a:r>
              <a:rPr lang="en-US" altLang="en-US" sz="2000">
                <a:solidFill>
                  <a:srgbClr val="FFFF00"/>
                </a:solidFill>
              </a:rPr>
              <a:t>Lenz’s Law:</a:t>
            </a:r>
            <a:r>
              <a:rPr lang="en-US" altLang="en-US" sz="2000"/>
              <a:t> The induced EMF resulting from a changing magnetic flux has a polarity that leads to an induced current whose direction is such that the induced magnetic field opposes the original flux change.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1500"/>
                                  </p:stCondLst>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checkerboard(across)">
                                      <p:cBhvr>
                                        <p:cTn id="7" dur="500"/>
                                        <p:tgtEl>
                                          <p:spTgt spid="76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checkerboard(across)">
                                      <p:cBhvr>
                                        <p:cTn id="12" dur="500"/>
                                        <p:tgtEl>
                                          <p:spTgt spid="768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checkerboard(across)">
                                      <p:cBhvr>
                                        <p:cTn id="17" dur="500"/>
                                        <p:tgtEl>
                                          <p:spTgt spid="768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6803">
                                            <p:txEl>
                                              <p:pRg st="3" end="3"/>
                                            </p:txEl>
                                          </p:spTgt>
                                        </p:tgtEl>
                                        <p:attrNameLst>
                                          <p:attrName>style.visibility</p:attrName>
                                        </p:attrNameLst>
                                      </p:cBhvr>
                                      <p:to>
                                        <p:strVal val="visible"/>
                                      </p:to>
                                    </p:set>
                                    <p:animEffect transition="in" filter="checkerboard(across)">
                                      <p:cBhvr>
                                        <p:cTn id="22" dur="500"/>
                                        <p:tgtEl>
                                          <p:spTgt spid="768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6803">
                                            <p:txEl>
                                              <p:pRg st="4" end="4"/>
                                            </p:txEl>
                                          </p:spTgt>
                                        </p:tgtEl>
                                        <p:attrNameLst>
                                          <p:attrName>style.visibility</p:attrName>
                                        </p:attrNameLst>
                                      </p:cBhvr>
                                      <p:to>
                                        <p:strVal val="visible"/>
                                      </p:to>
                                    </p:set>
                                    <p:animEffect transition="in" filter="checkerboard(across)">
                                      <p:cBhvr>
                                        <p:cTn id="27" dur="500"/>
                                        <p:tgtEl>
                                          <p:spTgt spid="768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941A5E0-9518-4DF1-9AA0-0F16DF912232}"/>
              </a:ext>
            </a:extLst>
          </p:cNvPr>
          <p:cNvSpPr>
            <a:spLocks noGrp="1" noChangeArrowheads="1"/>
          </p:cNvSpPr>
          <p:nvPr>
            <p:ph type="title"/>
          </p:nvPr>
        </p:nvSpPr>
        <p:spPr>
          <a:xfrm>
            <a:off x="457200" y="860425"/>
            <a:ext cx="8229600" cy="560388"/>
          </a:xfrm>
        </p:spPr>
        <p:txBody>
          <a:bodyPr/>
          <a:lstStyle/>
          <a:p>
            <a:r>
              <a:rPr lang="en-US" altLang="en-US" sz="4000"/>
              <a:t>What You Will Learn About</a:t>
            </a:r>
          </a:p>
        </p:txBody>
      </p:sp>
      <p:sp>
        <p:nvSpPr>
          <p:cNvPr id="43011" name="Rectangle 3">
            <a:extLst>
              <a:ext uri="{FF2B5EF4-FFF2-40B4-BE49-F238E27FC236}">
                <a16:creationId xmlns:a16="http://schemas.microsoft.com/office/drawing/2014/main" id="{CB3FD841-7439-4499-A435-D6FCE6E13517}"/>
              </a:ext>
            </a:extLst>
          </p:cNvPr>
          <p:cNvSpPr>
            <a:spLocks noGrp="1" noChangeArrowheads="1"/>
          </p:cNvSpPr>
          <p:nvPr>
            <p:ph type="body" idx="1"/>
          </p:nvPr>
        </p:nvSpPr>
        <p:spPr>
          <a:xfrm>
            <a:off x="912813" y="1905000"/>
            <a:ext cx="8110537" cy="4610100"/>
          </a:xfrm>
        </p:spPr>
        <p:txBody>
          <a:bodyPr/>
          <a:lstStyle/>
          <a:p>
            <a:r>
              <a:rPr lang="en-US" altLang="en-US"/>
              <a:t>How Electric and Magnetic Fields Interact through electromagnetic radiation</a:t>
            </a:r>
          </a:p>
          <a:p>
            <a:r>
              <a:rPr lang="en-US" altLang="en-US"/>
              <a:t>The Electromagnetic Spectrum</a:t>
            </a:r>
          </a:p>
          <a:p>
            <a:r>
              <a:rPr lang="en-US" altLang="en-US"/>
              <a:t>The Doppler Effect</a:t>
            </a:r>
          </a:p>
          <a:p>
            <a:r>
              <a:rPr lang="en-US" altLang="en-US"/>
              <a:t>Polarization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checkerboard(across)">
                                      <p:cBhvr>
                                        <p:cTn id="7" dur="1000"/>
                                        <p:tgtEl>
                                          <p:spTgt spid="43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checkerboard(across)">
                                      <p:cBhvr>
                                        <p:cTn id="12" dur="1000"/>
                                        <p:tgtEl>
                                          <p:spTgt spid="430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Effect transition="in" filter="checkerboard(across)">
                                      <p:cBhvr>
                                        <p:cTn id="17" dur="1000"/>
                                        <p:tgtEl>
                                          <p:spTgt spid="430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3011">
                                            <p:txEl>
                                              <p:pRg st="3" end="3"/>
                                            </p:txEl>
                                          </p:spTgt>
                                        </p:tgtEl>
                                        <p:attrNameLst>
                                          <p:attrName>style.visibility</p:attrName>
                                        </p:attrNameLst>
                                      </p:cBhvr>
                                      <p:to>
                                        <p:strVal val="visible"/>
                                      </p:to>
                                    </p:set>
                                    <p:animEffect transition="in" filter="checkerboard(across)">
                                      <p:cBhvr>
                                        <p:cTn id="22" dur="1000"/>
                                        <p:tgtEl>
                                          <p:spTgt spid="430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172CA616-C50F-4A4D-8F4D-71026AE41506}"/>
              </a:ext>
            </a:extLst>
          </p:cNvPr>
          <p:cNvSpPr>
            <a:spLocks noGrp="1" noChangeArrowheads="1"/>
          </p:cNvSpPr>
          <p:nvPr>
            <p:ph type="title"/>
          </p:nvPr>
        </p:nvSpPr>
        <p:spPr>
          <a:xfrm>
            <a:off x="457200" y="860425"/>
            <a:ext cx="8229600" cy="560388"/>
          </a:xfrm>
        </p:spPr>
        <p:txBody>
          <a:bodyPr/>
          <a:lstStyle/>
          <a:p>
            <a:r>
              <a:rPr lang="en-US" altLang="en-US" sz="4000"/>
              <a:t>Transmitting Radio Waves</a:t>
            </a:r>
          </a:p>
        </p:txBody>
      </p:sp>
      <p:sp>
        <p:nvSpPr>
          <p:cNvPr id="100355" name="Rectangle 3">
            <a:extLst>
              <a:ext uri="{FF2B5EF4-FFF2-40B4-BE49-F238E27FC236}">
                <a16:creationId xmlns:a16="http://schemas.microsoft.com/office/drawing/2014/main" id="{00BCF1AC-ACDF-4652-8571-7E83EF0F56BC}"/>
              </a:ext>
            </a:extLst>
          </p:cNvPr>
          <p:cNvSpPr>
            <a:spLocks noGrp="1" noChangeArrowheads="1"/>
          </p:cNvSpPr>
          <p:nvPr>
            <p:ph type="body" idx="1"/>
          </p:nvPr>
        </p:nvSpPr>
        <p:spPr/>
        <p:txBody>
          <a:bodyPr/>
          <a:lstStyle/>
          <a:p>
            <a:r>
              <a:rPr lang="en-US" altLang="en-US" sz="2000" dirty="0"/>
              <a:t>Produced by alternating the potential back and forth on an antenna.</a:t>
            </a:r>
          </a:p>
          <a:p>
            <a:r>
              <a:rPr lang="en-US" altLang="en-US" sz="2000" dirty="0"/>
              <a:t>AM = Amplitude Modulation where information is imbedded into the wave by changing its amplitude or power.</a:t>
            </a:r>
          </a:p>
          <a:p>
            <a:endParaRPr lang="en-US" altLang="en-US" sz="2000" dirty="0"/>
          </a:p>
          <a:p>
            <a:endParaRPr lang="en-US" altLang="en-US" sz="2000" dirty="0"/>
          </a:p>
          <a:p>
            <a:endParaRPr lang="en-US" altLang="en-US" sz="2000" dirty="0"/>
          </a:p>
          <a:p>
            <a:endParaRPr lang="en-US" altLang="en-US" sz="2000" dirty="0"/>
          </a:p>
          <a:p>
            <a:r>
              <a:rPr lang="en-US" altLang="en-US" sz="2000" dirty="0"/>
              <a:t>FM = Frequency Modulation where information is imbedded into the wave by changing its frequency.</a:t>
            </a:r>
          </a:p>
        </p:txBody>
      </p:sp>
      <p:pic>
        <p:nvPicPr>
          <p:cNvPr id="100358" name="Picture 6">
            <a:extLst>
              <a:ext uri="{FF2B5EF4-FFF2-40B4-BE49-F238E27FC236}">
                <a16:creationId xmlns:a16="http://schemas.microsoft.com/office/drawing/2014/main" id="{3101F700-1C2E-423B-840B-B994F770C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675" y="2811463"/>
            <a:ext cx="4411663" cy="1120775"/>
          </a:xfrm>
          <a:prstGeom prst="rect">
            <a:avLst/>
          </a:prstGeom>
          <a:noFill/>
          <a:extLst>
            <a:ext uri="{909E8E84-426E-40DD-AFC4-6F175D3DCCD1}">
              <a14:hiddenFill xmlns:a14="http://schemas.microsoft.com/office/drawing/2010/main">
                <a:solidFill>
                  <a:srgbClr val="FFFFFF"/>
                </a:solidFill>
              </a14:hiddenFill>
            </a:ext>
          </a:extLst>
        </p:spPr>
      </p:pic>
      <p:pic>
        <p:nvPicPr>
          <p:cNvPr id="100362" name="Picture 10">
            <a:extLst>
              <a:ext uri="{FF2B5EF4-FFF2-40B4-BE49-F238E27FC236}">
                <a16:creationId xmlns:a16="http://schemas.microsoft.com/office/drawing/2014/main" id="{19DAE706-30A9-4527-A962-0A141A78F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638" y="5156200"/>
            <a:ext cx="4411662" cy="1063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Effect transition="in" filter="checkerboard(across)">
                                      <p:cBhvr>
                                        <p:cTn id="7" dur="500"/>
                                        <p:tgtEl>
                                          <p:spTgt spid="1003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0355">
                                            <p:txEl>
                                              <p:pRg st="1" end="1"/>
                                            </p:txEl>
                                          </p:spTgt>
                                        </p:tgtEl>
                                        <p:attrNameLst>
                                          <p:attrName>style.visibility</p:attrName>
                                        </p:attrNameLst>
                                      </p:cBhvr>
                                      <p:to>
                                        <p:strVal val="visible"/>
                                      </p:to>
                                    </p:set>
                                    <p:animEffect transition="in" filter="checkerboard(across)">
                                      <p:cBhvr>
                                        <p:cTn id="12" dur="500"/>
                                        <p:tgtEl>
                                          <p:spTgt spid="100355">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00358"/>
                                        </p:tgtEl>
                                        <p:attrNameLst>
                                          <p:attrName>style.visibility</p:attrName>
                                        </p:attrNameLst>
                                      </p:cBhvr>
                                      <p:to>
                                        <p:strVal val="visible"/>
                                      </p:to>
                                    </p:set>
                                    <p:animEffect transition="in" filter="dissolve">
                                      <p:cBhvr>
                                        <p:cTn id="15" dur="500"/>
                                        <p:tgtEl>
                                          <p:spTgt spid="1003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0355">
                                            <p:txEl>
                                              <p:pRg st="6" end="6"/>
                                            </p:txEl>
                                          </p:spTgt>
                                        </p:tgtEl>
                                        <p:attrNameLst>
                                          <p:attrName>style.visibility</p:attrName>
                                        </p:attrNameLst>
                                      </p:cBhvr>
                                      <p:to>
                                        <p:strVal val="visible"/>
                                      </p:to>
                                    </p:set>
                                    <p:animEffect transition="in" filter="checkerboard(across)">
                                      <p:cBhvr>
                                        <p:cTn id="20" dur="500"/>
                                        <p:tgtEl>
                                          <p:spTgt spid="100355">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100362"/>
                                        </p:tgtEl>
                                        <p:attrNameLst>
                                          <p:attrName>style.visibility</p:attrName>
                                        </p:attrNameLst>
                                      </p:cBhvr>
                                      <p:to>
                                        <p:strVal val="visible"/>
                                      </p:to>
                                    </p:set>
                                    <p:animEffect transition="in" filter="dissolve">
                                      <p:cBhvr>
                                        <p:cTn id="23" dur="500"/>
                                        <p:tgtEl>
                                          <p:spTgt spid="100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uiExpand="1"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EB51AEA6-7552-4CB9-8100-A477224348C9}"/>
              </a:ext>
            </a:extLst>
          </p:cNvPr>
          <p:cNvSpPr>
            <a:spLocks noGrp="1" noChangeArrowheads="1"/>
          </p:cNvSpPr>
          <p:nvPr>
            <p:ph type="title"/>
          </p:nvPr>
        </p:nvSpPr>
        <p:spPr>
          <a:xfrm>
            <a:off x="457200" y="860425"/>
            <a:ext cx="8229600" cy="560388"/>
          </a:xfrm>
        </p:spPr>
        <p:txBody>
          <a:bodyPr/>
          <a:lstStyle/>
          <a:p>
            <a:r>
              <a:rPr lang="en-US" altLang="en-US" sz="4000"/>
              <a:t>Receiving Radio Waves</a:t>
            </a:r>
          </a:p>
        </p:txBody>
      </p:sp>
      <p:sp>
        <p:nvSpPr>
          <p:cNvPr id="101379" name="Rectangle 3">
            <a:extLst>
              <a:ext uri="{FF2B5EF4-FFF2-40B4-BE49-F238E27FC236}">
                <a16:creationId xmlns:a16="http://schemas.microsoft.com/office/drawing/2014/main" id="{88452758-A033-4AC6-8E5C-8DD7D1D6A61A}"/>
              </a:ext>
            </a:extLst>
          </p:cNvPr>
          <p:cNvSpPr>
            <a:spLocks noGrp="1" noChangeArrowheads="1"/>
          </p:cNvSpPr>
          <p:nvPr>
            <p:ph type="body" idx="1"/>
          </p:nvPr>
        </p:nvSpPr>
        <p:spPr>
          <a:xfrm>
            <a:off x="912813" y="1905000"/>
            <a:ext cx="8110537" cy="4495800"/>
          </a:xfrm>
        </p:spPr>
        <p:txBody>
          <a:bodyPr/>
          <a:lstStyle/>
          <a:p>
            <a:pPr>
              <a:lnSpc>
                <a:spcPct val="90000"/>
              </a:lnSpc>
            </a:pPr>
            <a:r>
              <a:rPr lang="en-US" altLang="en-US" sz="2400"/>
              <a:t>Process of receiving a radio signal is reverse that of transmitting.</a:t>
            </a:r>
          </a:p>
          <a:p>
            <a:pPr>
              <a:lnSpc>
                <a:spcPct val="90000"/>
              </a:lnSpc>
            </a:pPr>
            <a:r>
              <a:rPr lang="en-US" altLang="en-US" sz="2400"/>
              <a:t>The electric field will cause electrons in the antenna to oscillate back and forth in the conductor, which in this case is an antenna.</a:t>
            </a:r>
          </a:p>
          <a:p>
            <a:pPr>
              <a:lnSpc>
                <a:spcPct val="90000"/>
              </a:lnSpc>
            </a:pPr>
            <a:r>
              <a:rPr lang="en-US" altLang="en-US" sz="2400"/>
              <a:t>This changing current can be electronically manipulated to convert it into sound at your speakers.</a:t>
            </a:r>
          </a:p>
          <a:p>
            <a:pPr>
              <a:lnSpc>
                <a:spcPct val="90000"/>
              </a:lnSpc>
            </a:pPr>
            <a:r>
              <a:rPr lang="en-US" altLang="en-US" sz="2400"/>
              <a:t>Note: Antenna needs to be oriented in the same direction (parallel) to that producing the wave in order to optimally receive the signal, i.e. if one is vertical, then so should the other.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150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checkerboard(across)">
                                      <p:cBhvr>
                                        <p:cTn id="7" dur="500"/>
                                        <p:tgtEl>
                                          <p:spTgt spid="1013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1379">
                                            <p:txEl>
                                              <p:pRg st="1" end="1"/>
                                            </p:txEl>
                                          </p:spTgt>
                                        </p:tgtEl>
                                        <p:attrNameLst>
                                          <p:attrName>style.visibility</p:attrName>
                                        </p:attrNameLst>
                                      </p:cBhvr>
                                      <p:to>
                                        <p:strVal val="visible"/>
                                      </p:to>
                                    </p:set>
                                    <p:animEffect transition="in" filter="checkerboard(across)">
                                      <p:cBhvr>
                                        <p:cTn id="12" dur="500"/>
                                        <p:tgtEl>
                                          <p:spTgt spid="1013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1379">
                                            <p:txEl>
                                              <p:pRg st="2" end="2"/>
                                            </p:txEl>
                                          </p:spTgt>
                                        </p:tgtEl>
                                        <p:attrNameLst>
                                          <p:attrName>style.visibility</p:attrName>
                                        </p:attrNameLst>
                                      </p:cBhvr>
                                      <p:to>
                                        <p:strVal val="visible"/>
                                      </p:to>
                                    </p:set>
                                    <p:animEffect transition="in" filter="checkerboard(across)">
                                      <p:cBhvr>
                                        <p:cTn id="17" dur="500"/>
                                        <p:tgtEl>
                                          <p:spTgt spid="1013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1379">
                                            <p:txEl>
                                              <p:pRg st="3" end="3"/>
                                            </p:txEl>
                                          </p:spTgt>
                                        </p:tgtEl>
                                        <p:attrNameLst>
                                          <p:attrName>style.visibility</p:attrName>
                                        </p:attrNameLst>
                                      </p:cBhvr>
                                      <p:to>
                                        <p:strVal val="visible"/>
                                      </p:to>
                                    </p:set>
                                    <p:animEffect transition="in" filter="checkerboard(across)">
                                      <p:cBhvr>
                                        <p:cTn id="22" dur="500"/>
                                        <p:tgtEl>
                                          <p:spTgt spid="1013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uiExpand="1"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26">
            <a:extLst>
              <a:ext uri="{FF2B5EF4-FFF2-40B4-BE49-F238E27FC236}">
                <a16:creationId xmlns:a16="http://schemas.microsoft.com/office/drawing/2014/main" id="{F9F9E4D1-9F6D-4361-BDA6-2316E1C83D7C}"/>
              </a:ext>
            </a:extLst>
          </p:cNvPr>
          <p:cNvSpPr>
            <a:spLocks noGrp="1" noChangeArrowheads="1"/>
          </p:cNvSpPr>
          <p:nvPr>
            <p:ph type="title"/>
          </p:nvPr>
        </p:nvSpPr>
        <p:spPr>
          <a:xfrm>
            <a:off x="457200" y="860425"/>
            <a:ext cx="8229600" cy="560388"/>
          </a:xfrm>
        </p:spPr>
        <p:txBody>
          <a:bodyPr/>
          <a:lstStyle/>
          <a:p>
            <a:r>
              <a:rPr lang="en-US" altLang="en-US" sz="4000"/>
              <a:t>Electromagnetic Waves (cont.)</a:t>
            </a:r>
          </a:p>
        </p:txBody>
      </p:sp>
      <p:pic>
        <p:nvPicPr>
          <p:cNvPr id="94223" name="Picture 1039">
            <a:extLst>
              <a:ext uri="{FF2B5EF4-FFF2-40B4-BE49-F238E27FC236}">
                <a16:creationId xmlns:a16="http://schemas.microsoft.com/office/drawing/2014/main" id="{285C373D-4612-4B35-83CE-C4E039EEE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1820863"/>
            <a:ext cx="5737225" cy="449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24" name="Text Box 1040">
            <a:extLst>
              <a:ext uri="{FF2B5EF4-FFF2-40B4-BE49-F238E27FC236}">
                <a16:creationId xmlns:a16="http://schemas.microsoft.com/office/drawing/2014/main" id="{56EB6F6A-4046-4229-BCFC-D6181520C901}"/>
              </a:ext>
            </a:extLst>
          </p:cNvPr>
          <p:cNvSpPr txBox="1">
            <a:spLocks noChangeArrowheads="1"/>
          </p:cNvSpPr>
          <p:nvPr/>
        </p:nvSpPr>
        <p:spPr bwMode="auto">
          <a:xfrm>
            <a:off x="5235575" y="6283325"/>
            <a:ext cx="16891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latin typeface="Verdana" panose="020B0604030504040204" pitchFamily="34" charset="0"/>
              </a:rPr>
              <a:t>www.hyperphysics.com</a:t>
            </a:r>
          </a:p>
        </p:txBody>
      </p:sp>
      <p:sp>
        <p:nvSpPr>
          <p:cNvPr id="94225" name="Text Box 1041">
            <a:extLst>
              <a:ext uri="{FF2B5EF4-FFF2-40B4-BE49-F238E27FC236}">
                <a16:creationId xmlns:a16="http://schemas.microsoft.com/office/drawing/2014/main" id="{BF68CFC4-5085-426C-AB45-153DBD282F7D}"/>
              </a:ext>
            </a:extLst>
          </p:cNvPr>
          <p:cNvSpPr txBox="1">
            <a:spLocks noChangeArrowheads="1"/>
          </p:cNvSpPr>
          <p:nvPr/>
        </p:nvSpPr>
        <p:spPr bwMode="auto">
          <a:xfrm>
            <a:off x="1352550" y="6340475"/>
            <a:ext cx="3859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dirty="0">
                <a:latin typeface="Verdana" panose="020B0604030504040204" pitchFamily="34" charset="0"/>
                <a:hlinkClick r:id="rId3"/>
              </a:rPr>
              <a:t>Electromagnetic Wave</a:t>
            </a:r>
            <a:endParaRPr lang="en-US" altLang="en-US" sz="2000" dirty="0">
              <a:latin typeface="Verdana" panose="020B060403050404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2F6E47F-8141-48BE-8DFC-29BCDD11ED61}"/>
              </a:ext>
            </a:extLst>
          </p:cNvPr>
          <p:cNvSpPr>
            <a:spLocks noGrp="1" noChangeArrowheads="1"/>
          </p:cNvSpPr>
          <p:nvPr>
            <p:ph type="title"/>
          </p:nvPr>
        </p:nvSpPr>
        <p:spPr>
          <a:xfrm>
            <a:off x="457200" y="374650"/>
            <a:ext cx="8229600" cy="1046163"/>
          </a:xfrm>
        </p:spPr>
        <p:txBody>
          <a:bodyPr/>
          <a:lstStyle/>
          <a:p>
            <a:r>
              <a:rPr lang="en-US" altLang="en-US" sz="4000"/>
              <a:t>Characteristics of Electromagnetic Waves</a:t>
            </a:r>
          </a:p>
        </p:txBody>
      </p:sp>
      <p:sp>
        <p:nvSpPr>
          <p:cNvPr id="13315" name="Rectangle 3">
            <a:extLst>
              <a:ext uri="{FF2B5EF4-FFF2-40B4-BE49-F238E27FC236}">
                <a16:creationId xmlns:a16="http://schemas.microsoft.com/office/drawing/2014/main" id="{364591F2-FAC2-4CED-B407-86F144684CB3}"/>
              </a:ext>
            </a:extLst>
          </p:cNvPr>
          <p:cNvSpPr>
            <a:spLocks noGrp="1" noChangeArrowheads="1"/>
          </p:cNvSpPr>
          <p:nvPr>
            <p:ph type="body" idx="1"/>
          </p:nvPr>
        </p:nvSpPr>
        <p:spPr>
          <a:xfrm>
            <a:off x="912813" y="1790700"/>
            <a:ext cx="8110537" cy="4953000"/>
          </a:xfrm>
        </p:spPr>
        <p:txBody>
          <a:bodyPr/>
          <a:lstStyle/>
          <a:p>
            <a:pPr>
              <a:lnSpc>
                <a:spcPct val="80000"/>
              </a:lnSpc>
            </a:pPr>
            <a:r>
              <a:rPr lang="en-US" altLang="en-US" sz="2000"/>
              <a:t>They are transverse waves.</a:t>
            </a:r>
          </a:p>
          <a:p>
            <a:pPr>
              <a:lnSpc>
                <a:spcPct val="80000"/>
              </a:lnSpc>
            </a:pPr>
            <a:r>
              <a:rPr lang="en-US" altLang="en-US" sz="2000"/>
              <a:t>When the electric field is at a maximum, the magnetic field is also at a maximum.</a:t>
            </a:r>
          </a:p>
          <a:p>
            <a:pPr>
              <a:lnSpc>
                <a:spcPct val="80000"/>
              </a:lnSpc>
            </a:pPr>
            <a:r>
              <a:rPr lang="en-US" altLang="en-US" sz="2000"/>
              <a:t>Use RHR to determine the direction of B relative E.</a:t>
            </a:r>
          </a:p>
          <a:p>
            <a:pPr>
              <a:lnSpc>
                <a:spcPct val="80000"/>
              </a:lnSpc>
            </a:pPr>
            <a:endParaRPr lang="en-US" altLang="en-US" sz="2000"/>
          </a:p>
          <a:p>
            <a:pPr>
              <a:lnSpc>
                <a:spcPct val="80000"/>
              </a:lnSpc>
            </a:pPr>
            <a:endParaRPr lang="en-US" altLang="en-US" sz="2400"/>
          </a:p>
          <a:p>
            <a:pPr>
              <a:lnSpc>
                <a:spcPct val="80000"/>
              </a:lnSpc>
            </a:pPr>
            <a:endParaRPr lang="en-US" altLang="en-US" sz="2400"/>
          </a:p>
          <a:p>
            <a:pPr>
              <a:lnSpc>
                <a:spcPct val="80000"/>
              </a:lnSpc>
            </a:pPr>
            <a:endParaRPr lang="en-US" altLang="en-US" sz="2400"/>
          </a:p>
          <a:p>
            <a:pPr>
              <a:lnSpc>
                <a:spcPct val="80000"/>
              </a:lnSpc>
            </a:pPr>
            <a:endParaRPr lang="en-US" altLang="en-US" sz="2400"/>
          </a:p>
          <a:p>
            <a:pPr>
              <a:lnSpc>
                <a:spcPct val="80000"/>
              </a:lnSpc>
            </a:pPr>
            <a:endParaRPr lang="en-US" altLang="en-US" sz="2400"/>
          </a:p>
          <a:p>
            <a:pPr>
              <a:lnSpc>
                <a:spcPct val="80000"/>
              </a:lnSpc>
            </a:pPr>
            <a:endParaRPr lang="en-US" altLang="en-US" sz="2400"/>
          </a:p>
          <a:p>
            <a:pPr>
              <a:lnSpc>
                <a:spcPct val="80000"/>
              </a:lnSpc>
            </a:pPr>
            <a:r>
              <a:rPr lang="en-US" altLang="en-US" sz="2000"/>
              <a:t>The electric and magnetic fields are always perpendicular to one another.</a:t>
            </a:r>
          </a:p>
          <a:p>
            <a:pPr>
              <a:lnSpc>
                <a:spcPct val="80000"/>
              </a:lnSpc>
            </a:pPr>
            <a:r>
              <a:rPr lang="en-US" altLang="en-US" sz="2000"/>
              <a:t>They are sinusoidal.</a:t>
            </a:r>
          </a:p>
          <a:p>
            <a:pPr>
              <a:lnSpc>
                <a:spcPct val="80000"/>
              </a:lnSpc>
            </a:pPr>
            <a:r>
              <a:rPr lang="en-US" altLang="en-US" sz="2000"/>
              <a:t>EM Radiation travels at the speed of light in a vacuum.</a:t>
            </a:r>
          </a:p>
        </p:txBody>
      </p:sp>
      <p:grpSp>
        <p:nvGrpSpPr>
          <p:cNvPr id="13318" name="Group 6">
            <a:extLst>
              <a:ext uri="{FF2B5EF4-FFF2-40B4-BE49-F238E27FC236}">
                <a16:creationId xmlns:a16="http://schemas.microsoft.com/office/drawing/2014/main" id="{74D52E20-14E9-4038-832C-5A7AFD7DC3D5}"/>
              </a:ext>
            </a:extLst>
          </p:cNvPr>
          <p:cNvGrpSpPr>
            <a:grpSpLocks/>
          </p:cNvGrpSpPr>
          <p:nvPr/>
        </p:nvGrpSpPr>
        <p:grpSpPr bwMode="auto">
          <a:xfrm>
            <a:off x="2090738" y="3028950"/>
            <a:ext cx="4778375" cy="2446338"/>
            <a:chOff x="1307" y="2054"/>
            <a:chExt cx="3010" cy="1541"/>
          </a:xfrm>
        </p:grpSpPr>
        <p:pic>
          <p:nvPicPr>
            <p:cNvPr id="13316" name="Picture 4">
              <a:extLst>
                <a:ext uri="{FF2B5EF4-FFF2-40B4-BE49-F238E27FC236}">
                  <a16:creationId xmlns:a16="http://schemas.microsoft.com/office/drawing/2014/main" id="{973678CB-D3AD-4FD8-B689-6731A00ED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5" t="17876" b="17262"/>
            <a:stretch>
              <a:fillRect/>
            </a:stretch>
          </p:blipFill>
          <p:spPr bwMode="auto">
            <a:xfrm>
              <a:off x="1307" y="2054"/>
              <a:ext cx="3010" cy="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Text Box 5">
              <a:extLst>
                <a:ext uri="{FF2B5EF4-FFF2-40B4-BE49-F238E27FC236}">
                  <a16:creationId xmlns:a16="http://schemas.microsoft.com/office/drawing/2014/main" id="{627CB5FB-129B-4ACB-B7B5-FE8922987593}"/>
                </a:ext>
              </a:extLst>
            </p:cNvPr>
            <p:cNvSpPr txBox="1">
              <a:spLocks noChangeArrowheads="1"/>
            </p:cNvSpPr>
            <p:nvPr/>
          </p:nvSpPr>
          <p:spPr bwMode="auto">
            <a:xfrm>
              <a:off x="2400" y="3383"/>
              <a:ext cx="101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 b="1">
                  <a:solidFill>
                    <a:srgbClr val="000000"/>
                  </a:solidFill>
                  <a:latin typeface="Times New Roman" panose="02020603050405020304" pitchFamily="18" charset="0"/>
                  <a:hlinkClick r:id="rId3"/>
                </a:rPr>
                <a:t>Normandale Community College</a:t>
              </a:r>
              <a:endParaRPr lang="en-US" altLang="en-US" sz="800" b="1">
                <a:latin typeface="Verdana" panose="020B0604030504040204" pitchFamily="34" charset="0"/>
              </a:endParaRPr>
            </a:p>
            <a:p>
              <a:endParaRPr lang="en-US" altLang="en-US" sz="800">
                <a:latin typeface="Verdan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150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checkerboard(across)">
                                      <p:cBhvr>
                                        <p:cTn id="17" dur="500"/>
                                        <p:tgtEl>
                                          <p:spTgt spid="13315">
                                            <p:txEl>
                                              <p:pRg st="2" end="2"/>
                                            </p:txEl>
                                          </p:spTgt>
                                        </p:tgtEl>
                                      </p:cBhvr>
                                    </p:animEffect>
                                  </p:childTnLst>
                                </p:cTn>
                              </p:par>
                            </p:childTnLst>
                          </p:cTn>
                        </p:par>
                        <p:par>
                          <p:cTn id="18" fill="hold" nodeType="after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13318"/>
                                        </p:tgtEl>
                                        <p:attrNameLst>
                                          <p:attrName>style.visibility</p:attrName>
                                        </p:attrNameLst>
                                      </p:cBhvr>
                                      <p:to>
                                        <p:strVal val="visible"/>
                                      </p:to>
                                    </p:set>
                                    <p:animEffect transition="in" filter="dissolve">
                                      <p:cBhvr>
                                        <p:cTn id="21" dur="500"/>
                                        <p:tgtEl>
                                          <p:spTgt spid="1331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3315">
                                            <p:txEl>
                                              <p:pRg st="10" end="10"/>
                                            </p:txEl>
                                          </p:spTgt>
                                        </p:tgtEl>
                                        <p:attrNameLst>
                                          <p:attrName>style.visibility</p:attrName>
                                        </p:attrNameLst>
                                      </p:cBhvr>
                                      <p:to>
                                        <p:strVal val="visible"/>
                                      </p:to>
                                    </p:set>
                                    <p:animEffect transition="in" filter="checkerboard(across)">
                                      <p:cBhvr>
                                        <p:cTn id="26" dur="500"/>
                                        <p:tgtEl>
                                          <p:spTgt spid="13315">
                                            <p:txEl>
                                              <p:pRg st="10" end="1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3315">
                                            <p:txEl>
                                              <p:pRg st="11" end="11"/>
                                            </p:txEl>
                                          </p:spTgt>
                                        </p:tgtEl>
                                        <p:attrNameLst>
                                          <p:attrName>style.visibility</p:attrName>
                                        </p:attrNameLst>
                                      </p:cBhvr>
                                      <p:to>
                                        <p:strVal val="visible"/>
                                      </p:to>
                                    </p:set>
                                    <p:animEffect transition="in" filter="checkerboard(across)">
                                      <p:cBhvr>
                                        <p:cTn id="31" dur="500"/>
                                        <p:tgtEl>
                                          <p:spTgt spid="13315">
                                            <p:txEl>
                                              <p:pRg st="11" end="1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3315">
                                            <p:txEl>
                                              <p:pRg st="12" end="12"/>
                                            </p:txEl>
                                          </p:spTgt>
                                        </p:tgtEl>
                                        <p:attrNameLst>
                                          <p:attrName>style.visibility</p:attrName>
                                        </p:attrNameLst>
                                      </p:cBhvr>
                                      <p:to>
                                        <p:strVal val="visible"/>
                                      </p:to>
                                    </p:set>
                                    <p:animEffect transition="in" filter="checkerboard(across)">
                                      <p:cBhvr>
                                        <p:cTn id="36" dur="500"/>
                                        <p:tgtEl>
                                          <p:spTgt spid="133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013A77C0-CADB-4B11-86DF-DA6B15666CB0}"/>
              </a:ext>
            </a:extLst>
          </p:cNvPr>
          <p:cNvSpPr>
            <a:spLocks noGrp="1" noChangeArrowheads="1"/>
          </p:cNvSpPr>
          <p:nvPr>
            <p:ph type="title"/>
          </p:nvPr>
        </p:nvSpPr>
        <p:spPr>
          <a:xfrm>
            <a:off x="457200" y="860425"/>
            <a:ext cx="8229600" cy="560388"/>
          </a:xfrm>
        </p:spPr>
        <p:txBody>
          <a:bodyPr/>
          <a:lstStyle/>
          <a:p>
            <a:r>
              <a:rPr lang="en-US" altLang="en-US" sz="4000"/>
              <a:t>Electromagnetic Spectrum</a:t>
            </a:r>
          </a:p>
        </p:txBody>
      </p:sp>
      <p:pic>
        <p:nvPicPr>
          <p:cNvPr id="8" name="Picture 4">
            <a:extLst>
              <a:ext uri="{FF2B5EF4-FFF2-40B4-BE49-F238E27FC236}">
                <a16:creationId xmlns:a16="http://schemas.microsoft.com/office/drawing/2014/main" id="{27F5E5D7-A406-4CB9-9330-D9EF7F93E8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206" y="2210025"/>
            <a:ext cx="8728075"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998D-CAA7-4301-A5AF-1884E29BC0E0}"/>
              </a:ext>
            </a:extLst>
          </p:cNvPr>
          <p:cNvSpPr>
            <a:spLocks noGrp="1"/>
          </p:cNvSpPr>
          <p:nvPr>
            <p:ph type="title"/>
          </p:nvPr>
        </p:nvSpPr>
        <p:spPr>
          <a:xfrm>
            <a:off x="457200" y="277813"/>
            <a:ext cx="8229600" cy="542917"/>
          </a:xfrm>
        </p:spPr>
        <p:txBody>
          <a:bodyPr/>
          <a:lstStyle/>
          <a:p>
            <a:r>
              <a:rPr lang="en-US" sz="3200" dirty="0"/>
              <a:t>Transmitting and Receiving a Radio Wave</a:t>
            </a:r>
          </a:p>
        </p:txBody>
      </p:sp>
      <p:pic>
        <p:nvPicPr>
          <p:cNvPr id="4" name="PHET EM Wave">
            <a:hlinkClick r:id="" action="ppaction://media"/>
            <a:extLst>
              <a:ext uri="{FF2B5EF4-FFF2-40B4-BE49-F238E27FC236}">
                <a16:creationId xmlns:a16="http://schemas.microsoft.com/office/drawing/2014/main" id="{1BBCD089-4B19-4D52-8E0E-F53EC2E9FB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4795" y="905481"/>
            <a:ext cx="7965816" cy="4482852"/>
          </a:xfrm>
          <a:prstGeom prst="rect">
            <a:avLst/>
          </a:prstGeom>
        </p:spPr>
      </p:pic>
      <p:sp>
        <p:nvSpPr>
          <p:cNvPr id="7" name="Rectangle 3">
            <a:extLst>
              <a:ext uri="{FF2B5EF4-FFF2-40B4-BE49-F238E27FC236}">
                <a16:creationId xmlns:a16="http://schemas.microsoft.com/office/drawing/2014/main" id="{87A45D4E-8E23-4A37-8EB5-A0F0CAD2797B}"/>
              </a:ext>
            </a:extLst>
          </p:cNvPr>
          <p:cNvSpPr txBox="1">
            <a:spLocks noChangeArrowheads="1"/>
          </p:cNvSpPr>
          <p:nvPr/>
        </p:nvSpPr>
        <p:spPr bwMode="auto">
          <a:xfrm>
            <a:off x="457200" y="5473084"/>
            <a:ext cx="8229600" cy="1410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90000"/>
              <a:buFont typeface="Wingdings" panose="05000000000000000000" pitchFamily="2" charset="2"/>
              <a:buBlip>
                <a:blip r:embed="rId5"/>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6"/>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7"/>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800" dirty="0"/>
              <a:t>AM = Amplitude Modulation where information is imbedded into the wave by changing its amplitude or power.</a:t>
            </a:r>
          </a:p>
          <a:p>
            <a:r>
              <a:rPr lang="en-US" altLang="en-US" sz="1800" dirty="0"/>
              <a:t>FM = Frequency Modulation where information is imbedded into the wave by changing its frequency.</a:t>
            </a:r>
          </a:p>
        </p:txBody>
      </p:sp>
    </p:spTree>
    <p:extLst>
      <p:ext uri="{BB962C8B-B14F-4D97-AF65-F5344CB8AC3E}">
        <p14:creationId xmlns:p14="http://schemas.microsoft.com/office/powerpoint/2010/main" val="402105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2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heckerboard(across)">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checkerboard(across)">
                                      <p:cBhvr>
                                        <p:cTn id="1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after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uiExpand="1"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85B3F-7C30-44BF-85C3-211729ECD5DF}"/>
              </a:ext>
            </a:extLst>
          </p:cNvPr>
          <p:cNvSpPr>
            <a:spLocks noGrp="1"/>
          </p:cNvSpPr>
          <p:nvPr>
            <p:ph type="title"/>
          </p:nvPr>
        </p:nvSpPr>
        <p:spPr/>
        <p:txBody>
          <a:bodyPr/>
          <a:lstStyle/>
          <a:p>
            <a:r>
              <a:rPr lang="en-US" dirty="0"/>
              <a:t>Determining the Speed of Light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2051BEF-7C6E-496C-A420-835F46642A00}"/>
                  </a:ext>
                </a:extLst>
              </p:cNvPr>
              <p:cNvSpPr>
                <a:spLocks noGrp="1"/>
              </p:cNvSpPr>
              <p:nvPr>
                <p:ph idx="1"/>
              </p:nvPr>
            </p:nvSpPr>
            <p:spPr>
              <a:xfrm>
                <a:off x="1770814" y="2546938"/>
                <a:ext cx="5749568" cy="2448807"/>
              </a:xfrm>
            </p:spPr>
            <p:txBody>
              <a:bodyPr/>
              <a:lstStyle/>
              <a:p>
                <a:pPr marL="0" indent="0" algn="ctr">
                  <a:buNone/>
                </a:pP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rPr>
                        <m:t>𝑐</m:t>
                      </m:r>
                      <m:r>
                        <a:rPr lang="en-US" sz="4400" b="0" i="1" smtClean="0">
                          <a:latin typeface="Cambria Math" panose="02040503050406030204" pitchFamily="18" charset="0"/>
                        </a:rPr>
                        <m:t>=</m:t>
                      </m:r>
                      <m:r>
                        <m:rPr>
                          <m:nor/>
                        </m:rPr>
                        <a:rPr lang="en-US" sz="4400">
                          <a:effectLst/>
                        </a:rPr>
                        <m:t>299</m:t>
                      </m:r>
                      <m:r>
                        <m:rPr>
                          <m:nor/>
                        </m:rPr>
                        <a:rPr lang="en-US" sz="4400" b="0" i="0" smtClean="0">
                          <a:effectLst/>
                        </a:rPr>
                        <m:t>,</m:t>
                      </m:r>
                      <m:r>
                        <m:rPr>
                          <m:nor/>
                        </m:rPr>
                        <a:rPr lang="en-US" sz="4400">
                          <a:effectLst/>
                        </a:rPr>
                        <m:t>792</m:t>
                      </m:r>
                      <m:r>
                        <m:rPr>
                          <m:nor/>
                        </m:rPr>
                        <a:rPr lang="en-US" sz="4400" b="0" i="0" smtClean="0">
                          <a:effectLst/>
                        </a:rPr>
                        <m:t>,</m:t>
                      </m:r>
                      <m:r>
                        <m:rPr>
                          <m:nor/>
                        </m:rPr>
                        <a:rPr lang="en-US" sz="4400">
                          <a:effectLst/>
                        </a:rPr>
                        <m:t>458 </m:t>
                      </m:r>
                      <m:r>
                        <m:rPr>
                          <m:nor/>
                        </m:rPr>
                        <a:rPr lang="en-US" sz="4400">
                          <a:effectLst/>
                        </a:rPr>
                        <m:t>m</m:t>
                      </m:r>
                      <m:r>
                        <m:rPr>
                          <m:nor/>
                        </m:rPr>
                        <a:rPr lang="en-US" sz="4400">
                          <a:effectLst/>
                        </a:rPr>
                        <m:t>/</m:t>
                      </m:r>
                      <m:r>
                        <m:rPr>
                          <m:nor/>
                        </m:rPr>
                        <a:rPr lang="en-US" sz="4400" b="0" i="0" smtClean="0">
                          <a:effectLst/>
                        </a:rPr>
                        <m:t>s</m:t>
                      </m:r>
                    </m:oMath>
                  </m:oMathPara>
                </a14:m>
                <a:endParaRPr lang="en-US" sz="4400" dirty="0">
                  <a:effectLst/>
                </a:endParaRPr>
              </a:p>
              <a:p>
                <a:pPr marL="0" indent="0" algn="ctr">
                  <a:buNone/>
                </a:pPr>
                <a:endParaRPr lang="en-US" sz="4400" dirty="0">
                  <a:effectLst/>
                </a:endParaRPr>
              </a:p>
              <a:p>
                <a:pPr marL="0" indent="0" algn="ctr">
                  <a:buNone/>
                </a:pPr>
                <a14:m>
                  <m:oMathPara xmlns:m="http://schemas.openxmlformats.org/officeDocument/2006/math">
                    <m:oMathParaPr>
                      <m:jc m:val="centerGroup"/>
                    </m:oMathParaPr>
                    <m:oMath xmlns:m="http://schemas.openxmlformats.org/officeDocument/2006/math">
                      <m:r>
                        <a:rPr lang="en-US" sz="4400" i="1">
                          <a:latin typeface="Cambria Math" panose="02040503050406030204" pitchFamily="18" charset="0"/>
                        </a:rPr>
                        <m:t>𝑐</m:t>
                      </m:r>
                      <m:r>
                        <a:rPr lang="en-US" sz="4400" i="1">
                          <a:latin typeface="Cambria Math" panose="02040503050406030204" pitchFamily="18" charset="0"/>
                        </a:rPr>
                        <m:t>=</m:t>
                      </m:r>
                      <m:r>
                        <m:rPr>
                          <m:nor/>
                        </m:rPr>
                        <a:rPr lang="en-US" sz="4400" b="0" i="0" smtClean="0">
                          <a:effectLst/>
                        </a:rPr>
                        <m:t>186,282</m:t>
                      </m:r>
                      <m:r>
                        <m:rPr>
                          <m:nor/>
                        </m:rPr>
                        <a:rPr lang="en-US" sz="4400">
                          <a:effectLst/>
                        </a:rPr>
                        <m:t> </m:t>
                      </m:r>
                      <m:r>
                        <m:rPr>
                          <m:nor/>
                        </m:rPr>
                        <a:rPr lang="en-US" sz="4400">
                          <a:effectLst/>
                        </a:rPr>
                        <m:t>miles</m:t>
                      </m:r>
                      <m:r>
                        <m:rPr>
                          <m:nor/>
                        </m:rPr>
                        <a:rPr lang="en-US" sz="4400">
                          <a:effectLst/>
                        </a:rPr>
                        <m:t>/</m:t>
                      </m:r>
                      <m:r>
                        <m:rPr>
                          <m:nor/>
                        </m:rPr>
                        <a:rPr lang="en-US" sz="4400">
                          <a:effectLst/>
                        </a:rPr>
                        <m:t>s</m:t>
                      </m:r>
                    </m:oMath>
                  </m:oMathPara>
                </a14:m>
                <a:endParaRPr lang="en-US" sz="4400" dirty="0">
                  <a:effectLst/>
                </a:endParaRPr>
              </a:p>
              <a:p>
                <a:pPr marL="0" indent="0" algn="ctr">
                  <a:buNone/>
                </a:pPr>
                <a:endParaRPr lang="en-US" sz="4400" dirty="0">
                  <a:effectLst/>
                </a:endParaRPr>
              </a:p>
            </p:txBody>
          </p:sp>
        </mc:Choice>
        <mc:Fallback xmlns="">
          <p:sp>
            <p:nvSpPr>
              <p:cNvPr id="3" name="Content Placeholder 2">
                <a:extLst>
                  <a:ext uri="{FF2B5EF4-FFF2-40B4-BE49-F238E27FC236}">
                    <a16:creationId xmlns:a16="http://schemas.microsoft.com/office/drawing/2014/main" id="{B2051BEF-7C6E-496C-A420-835F46642A00}"/>
                  </a:ext>
                </a:extLst>
              </p:cNvPr>
              <p:cNvSpPr>
                <a:spLocks noGrp="1" noRot="1" noChangeAspect="1" noMove="1" noResize="1" noEditPoints="1" noAdjustHandles="1" noChangeArrowheads="1" noChangeShapeType="1" noTextEdit="1"/>
              </p:cNvSpPr>
              <p:nvPr>
                <p:ph idx="1"/>
              </p:nvPr>
            </p:nvSpPr>
            <p:spPr>
              <a:xfrm>
                <a:off x="1770814" y="2546938"/>
                <a:ext cx="5749568" cy="2448807"/>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66120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44A221C2-3AA3-4D62-92D8-9E2600A36E3E}"/>
              </a:ext>
            </a:extLst>
          </p:cNvPr>
          <p:cNvSpPr>
            <a:spLocks noGrp="1" noChangeArrowheads="1"/>
          </p:cNvSpPr>
          <p:nvPr>
            <p:ph type="title"/>
          </p:nvPr>
        </p:nvSpPr>
        <p:spPr/>
        <p:txBody>
          <a:bodyPr/>
          <a:lstStyle/>
          <a:p>
            <a:r>
              <a:rPr lang="en-US" altLang="en-US"/>
              <a:t>The Speed of Light</a:t>
            </a:r>
          </a:p>
        </p:txBody>
      </p:sp>
      <p:sp>
        <p:nvSpPr>
          <p:cNvPr id="115715" name="Rectangle 3">
            <a:extLst>
              <a:ext uri="{FF2B5EF4-FFF2-40B4-BE49-F238E27FC236}">
                <a16:creationId xmlns:a16="http://schemas.microsoft.com/office/drawing/2014/main" id="{48FBA776-F217-4C73-AD76-428B698DEB7E}"/>
              </a:ext>
            </a:extLst>
          </p:cNvPr>
          <p:cNvSpPr>
            <a:spLocks noGrp="1" noChangeArrowheads="1"/>
          </p:cNvSpPr>
          <p:nvPr>
            <p:ph type="body" idx="1"/>
          </p:nvPr>
        </p:nvSpPr>
        <p:spPr>
          <a:xfrm>
            <a:off x="455613" y="1598613"/>
            <a:ext cx="8226425" cy="5259387"/>
          </a:xfrm>
        </p:spPr>
        <p:txBody>
          <a:bodyPr/>
          <a:lstStyle/>
          <a:p>
            <a:pPr>
              <a:lnSpc>
                <a:spcPct val="90000"/>
              </a:lnSpc>
            </a:pPr>
            <a:r>
              <a:rPr lang="en-US" altLang="en-US" sz="2800" dirty="0"/>
              <a:t>Before the 17</a:t>
            </a:r>
            <a:r>
              <a:rPr lang="en-US" altLang="en-US" sz="2800" baseline="30000" dirty="0"/>
              <a:t>th</a:t>
            </a:r>
            <a:r>
              <a:rPr lang="en-US" altLang="en-US" sz="2800" dirty="0"/>
              <a:t> Century, most people believed that light traveled instantaneously.</a:t>
            </a:r>
          </a:p>
          <a:p>
            <a:pPr>
              <a:lnSpc>
                <a:spcPct val="90000"/>
              </a:lnSpc>
            </a:pPr>
            <a:r>
              <a:rPr lang="en-US" altLang="en-US" sz="2800" dirty="0"/>
              <a:t>Galileo first hypothesized that light has a finite speed.</a:t>
            </a:r>
          </a:p>
          <a:p>
            <a:pPr>
              <a:lnSpc>
                <a:spcPct val="90000"/>
              </a:lnSpc>
            </a:pPr>
            <a:r>
              <a:rPr lang="en-US" altLang="en-US" sz="2800" dirty="0"/>
              <a:t>Ole Roemer made 70 careful measurements of the lunar eclipse of Io (a moon of Jupiter) from 1668 – 1674.</a:t>
            </a:r>
          </a:p>
          <a:p>
            <a:pPr lvl="1">
              <a:lnSpc>
                <a:spcPct val="90000"/>
              </a:lnSpc>
            </a:pPr>
            <a:r>
              <a:rPr lang="en-US" altLang="en-US" sz="2400" dirty="0"/>
              <a:t>When the Earth was at its furthest distance from Jupiter, Roemer determined that the lunar eclipse took 22 minutes longer than when the Earth was closest Jupiter.</a:t>
            </a:r>
          </a:p>
          <a:p>
            <a:pPr lvl="1">
              <a:lnSpc>
                <a:spcPct val="90000"/>
              </a:lnSpc>
            </a:pPr>
            <a:r>
              <a:rPr lang="en-US" altLang="en-US" sz="2400" dirty="0"/>
              <a:t>He calculated the speed of light to be 1.36 x 10</a:t>
            </a:r>
            <a:r>
              <a:rPr lang="en-US" altLang="en-US" sz="2400" baseline="30000" dirty="0"/>
              <a:t>5</a:t>
            </a:r>
            <a:r>
              <a:rPr lang="en-US" altLang="en-US" sz="2400" dirty="0"/>
              <a:t> miles/second.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checkerboard(across)">
                                      <p:cBhvr>
                                        <p:cTn id="7" dur="500"/>
                                        <p:tgtEl>
                                          <p:spTgt spid="1157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5715">
                                            <p:txEl>
                                              <p:pRg st="1" end="1"/>
                                            </p:txEl>
                                          </p:spTgt>
                                        </p:tgtEl>
                                        <p:attrNameLst>
                                          <p:attrName>style.visibility</p:attrName>
                                        </p:attrNameLst>
                                      </p:cBhvr>
                                      <p:to>
                                        <p:strVal val="visible"/>
                                      </p:to>
                                    </p:set>
                                    <p:animEffect transition="in" filter="checkerboard(across)">
                                      <p:cBhvr>
                                        <p:cTn id="12" dur="500"/>
                                        <p:tgtEl>
                                          <p:spTgt spid="1157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5715">
                                            <p:txEl>
                                              <p:pRg st="2" end="2"/>
                                            </p:txEl>
                                          </p:spTgt>
                                        </p:tgtEl>
                                        <p:attrNameLst>
                                          <p:attrName>style.visibility</p:attrName>
                                        </p:attrNameLst>
                                      </p:cBhvr>
                                      <p:to>
                                        <p:strVal val="visible"/>
                                      </p:to>
                                    </p:set>
                                    <p:animEffect transition="in" filter="checkerboard(across)">
                                      <p:cBhvr>
                                        <p:cTn id="17" dur="500"/>
                                        <p:tgtEl>
                                          <p:spTgt spid="1157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5715">
                                            <p:txEl>
                                              <p:pRg st="3" end="3"/>
                                            </p:txEl>
                                          </p:spTgt>
                                        </p:tgtEl>
                                        <p:attrNameLst>
                                          <p:attrName>style.visibility</p:attrName>
                                        </p:attrNameLst>
                                      </p:cBhvr>
                                      <p:to>
                                        <p:strVal val="visible"/>
                                      </p:to>
                                    </p:set>
                                    <p:animEffect transition="in" filter="checkerboard(across)">
                                      <p:cBhvr>
                                        <p:cTn id="22" dur="500"/>
                                        <p:tgtEl>
                                          <p:spTgt spid="1157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5715">
                                            <p:txEl>
                                              <p:pRg st="4" end="4"/>
                                            </p:txEl>
                                          </p:spTgt>
                                        </p:tgtEl>
                                        <p:attrNameLst>
                                          <p:attrName>style.visibility</p:attrName>
                                        </p:attrNameLst>
                                      </p:cBhvr>
                                      <p:to>
                                        <p:strVal val="visible"/>
                                      </p:to>
                                    </p:set>
                                    <p:animEffect transition="in" filter="checkerboard(across)">
                                      <p:cBhvr>
                                        <p:cTn id="27" dur="500"/>
                                        <p:tgtEl>
                                          <p:spTgt spid="1157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7">
            <a:extLst>
              <a:ext uri="{FF2B5EF4-FFF2-40B4-BE49-F238E27FC236}">
                <a16:creationId xmlns:a16="http://schemas.microsoft.com/office/drawing/2014/main" id="{E5961CB8-C751-46FB-A811-CEF77762BBE6}"/>
              </a:ext>
            </a:extLst>
          </p:cNvPr>
          <p:cNvSpPr>
            <a:spLocks noChangeArrowheads="1"/>
          </p:cNvSpPr>
          <p:nvPr/>
        </p:nvSpPr>
        <p:spPr bwMode="auto">
          <a:xfrm>
            <a:off x="7119576" y="4473765"/>
            <a:ext cx="88900" cy="1016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38" name="AutoShape 2">
            <a:extLst>
              <a:ext uri="{FF2B5EF4-FFF2-40B4-BE49-F238E27FC236}">
                <a16:creationId xmlns:a16="http://schemas.microsoft.com/office/drawing/2014/main" id="{BBCB5D3C-327D-4768-BDDE-7322CB7AFC34}"/>
              </a:ext>
            </a:extLst>
          </p:cNvPr>
          <p:cNvSpPr>
            <a:spLocks noChangeArrowheads="1"/>
          </p:cNvSpPr>
          <p:nvPr/>
        </p:nvSpPr>
        <p:spPr bwMode="auto">
          <a:xfrm rot="7147116">
            <a:off x="4676775" y="1600200"/>
            <a:ext cx="539750" cy="5048250"/>
          </a:xfrm>
          <a:custGeom>
            <a:avLst/>
            <a:gdLst>
              <a:gd name="G0" fmla="+- 3875 0 0"/>
              <a:gd name="G1" fmla="+- 21600 0 3875"/>
              <a:gd name="G2" fmla="*/ 3875 1 2"/>
              <a:gd name="G3" fmla="+- 21600 0 G2"/>
              <a:gd name="G4" fmla="+/ 3875 21600 2"/>
              <a:gd name="G5" fmla="+/ G1 0 2"/>
              <a:gd name="G6" fmla="*/ 21600 21600 3875"/>
              <a:gd name="G7" fmla="*/ G6 1 2"/>
              <a:gd name="G8" fmla="+- 21600 0 G7"/>
              <a:gd name="G9" fmla="*/ 21600 1 2"/>
              <a:gd name="G10" fmla="+- 3875 0 G9"/>
              <a:gd name="G11" fmla="?: G10 G8 0"/>
              <a:gd name="G12" fmla="?: G10 G7 21600"/>
              <a:gd name="T0" fmla="*/ 19662 w 21600"/>
              <a:gd name="T1" fmla="*/ 10800 h 21600"/>
              <a:gd name="T2" fmla="*/ 10800 w 21600"/>
              <a:gd name="T3" fmla="*/ 21600 h 21600"/>
              <a:gd name="T4" fmla="*/ 1938 w 21600"/>
              <a:gd name="T5" fmla="*/ 10800 h 21600"/>
              <a:gd name="T6" fmla="*/ 10800 w 21600"/>
              <a:gd name="T7" fmla="*/ 0 h 21600"/>
              <a:gd name="T8" fmla="*/ 3738 w 21600"/>
              <a:gd name="T9" fmla="*/ 3738 h 21600"/>
              <a:gd name="T10" fmla="*/ 17862 w 21600"/>
              <a:gd name="T11" fmla="*/ 17862 h 21600"/>
            </a:gdLst>
            <a:ahLst/>
            <a:cxnLst>
              <a:cxn ang="0">
                <a:pos x="T0" y="T1"/>
              </a:cxn>
              <a:cxn ang="0">
                <a:pos x="T2" y="T3"/>
              </a:cxn>
              <a:cxn ang="0">
                <a:pos x="T4" y="T5"/>
              </a:cxn>
              <a:cxn ang="0">
                <a:pos x="T6" y="T7"/>
              </a:cxn>
            </a:cxnLst>
            <a:rect l="T8" t="T9" r="T10" b="T11"/>
            <a:pathLst>
              <a:path w="21600" h="21600">
                <a:moveTo>
                  <a:pt x="0" y="0"/>
                </a:moveTo>
                <a:lnTo>
                  <a:pt x="3875" y="21600"/>
                </a:lnTo>
                <a:lnTo>
                  <a:pt x="17725" y="21600"/>
                </a:lnTo>
                <a:lnTo>
                  <a:pt x="21600" y="0"/>
                </a:lnTo>
                <a:close/>
              </a:path>
            </a:pathLst>
          </a:custGeom>
          <a:solidFill>
            <a:srgbClr val="FFFF00">
              <a:alpha val="42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39" name="Rectangle 3">
            <a:extLst>
              <a:ext uri="{FF2B5EF4-FFF2-40B4-BE49-F238E27FC236}">
                <a16:creationId xmlns:a16="http://schemas.microsoft.com/office/drawing/2014/main" id="{F904CD67-B806-48AD-8673-3867429DC151}"/>
              </a:ext>
            </a:extLst>
          </p:cNvPr>
          <p:cNvSpPr>
            <a:spLocks noGrp="1" noChangeArrowheads="1"/>
          </p:cNvSpPr>
          <p:nvPr>
            <p:ph type="title"/>
          </p:nvPr>
        </p:nvSpPr>
        <p:spPr/>
        <p:txBody>
          <a:bodyPr/>
          <a:lstStyle/>
          <a:p>
            <a:r>
              <a:rPr lang="en-US" altLang="en-US"/>
              <a:t>Ole Roemer’s Experiment</a:t>
            </a:r>
          </a:p>
        </p:txBody>
      </p:sp>
      <p:pic>
        <p:nvPicPr>
          <p:cNvPr id="116740" name="Picture 4">
            <a:extLst>
              <a:ext uri="{FF2B5EF4-FFF2-40B4-BE49-F238E27FC236}">
                <a16:creationId xmlns:a16="http://schemas.microsoft.com/office/drawing/2014/main" id="{9BBD6C5D-C0AF-45EE-A75C-AF1D4917806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79650" y="2381250"/>
            <a:ext cx="1049338" cy="1054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6741" name="Picture 5">
            <a:extLst>
              <a:ext uri="{FF2B5EF4-FFF2-40B4-BE49-F238E27FC236}">
                <a16:creationId xmlns:a16="http://schemas.microsoft.com/office/drawing/2014/main" id="{106F9F83-9A48-4AC8-A692-148D845C8FCA}"/>
              </a:ext>
            </a:extLst>
          </p:cNvPr>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551113" y="1597025"/>
            <a:ext cx="441325" cy="454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6742" name="Picture 6">
            <a:extLst>
              <a:ext uri="{FF2B5EF4-FFF2-40B4-BE49-F238E27FC236}">
                <a16:creationId xmlns:a16="http://schemas.microsoft.com/office/drawing/2014/main" id="{46816F06-D1FE-45DF-A3ED-7682EDE95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2763" y="5056188"/>
            <a:ext cx="573087" cy="581025"/>
          </a:xfrm>
          <a:prstGeom prst="rect">
            <a:avLst/>
          </a:prstGeom>
          <a:noFill/>
          <a:extLst>
            <a:ext uri="{909E8E84-426E-40DD-AFC4-6F175D3DCCD1}">
              <a14:hiddenFill xmlns:a14="http://schemas.microsoft.com/office/drawing/2010/main">
                <a:solidFill>
                  <a:srgbClr val="FFFFFF"/>
                </a:solidFill>
              </a14:hiddenFill>
            </a:ext>
          </a:extLst>
        </p:spPr>
      </p:pic>
      <p:sp>
        <p:nvSpPr>
          <p:cNvPr id="116744" name="AutoShape 8">
            <a:extLst>
              <a:ext uri="{FF2B5EF4-FFF2-40B4-BE49-F238E27FC236}">
                <a16:creationId xmlns:a16="http://schemas.microsoft.com/office/drawing/2014/main" id="{48D78912-A15E-441E-B3EF-C2330D1DC98A}"/>
              </a:ext>
            </a:extLst>
          </p:cNvPr>
          <p:cNvSpPr>
            <a:spLocks noChangeArrowheads="1"/>
          </p:cNvSpPr>
          <p:nvPr/>
        </p:nvSpPr>
        <p:spPr bwMode="auto">
          <a:xfrm rot="7147116">
            <a:off x="7953375" y="4629151"/>
            <a:ext cx="549275" cy="2635250"/>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solidFill>
            <a:srgbClr val="000000">
              <a:alpha val="42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45" name="Text Box 9">
            <a:extLst>
              <a:ext uri="{FF2B5EF4-FFF2-40B4-BE49-F238E27FC236}">
                <a16:creationId xmlns:a16="http://schemas.microsoft.com/office/drawing/2014/main" id="{B5AC1FCD-7EA1-4045-998B-CDD04A5E5066}"/>
              </a:ext>
            </a:extLst>
          </p:cNvPr>
          <p:cNvSpPr txBox="1">
            <a:spLocks noChangeArrowheads="1"/>
          </p:cNvSpPr>
          <p:nvPr/>
        </p:nvSpPr>
        <p:spPr bwMode="auto">
          <a:xfrm>
            <a:off x="1200150" y="5086350"/>
            <a:ext cx="27098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Roemer took</a:t>
            </a:r>
          </a:p>
          <a:p>
            <a:r>
              <a:rPr lang="en-US" altLang="en-US" sz="2400"/>
              <a:t>70 Measurements </a:t>
            </a:r>
          </a:p>
          <a:p>
            <a:r>
              <a:rPr lang="en-US" altLang="en-US" sz="2400"/>
              <a:t>over 6 years</a:t>
            </a:r>
          </a:p>
        </p:txBody>
      </p:sp>
      <p:grpSp>
        <p:nvGrpSpPr>
          <p:cNvPr id="116746" name="Group 10">
            <a:extLst>
              <a:ext uri="{FF2B5EF4-FFF2-40B4-BE49-F238E27FC236}">
                <a16:creationId xmlns:a16="http://schemas.microsoft.com/office/drawing/2014/main" id="{0594BDFF-052D-45D7-B959-F72207D3CBD2}"/>
              </a:ext>
            </a:extLst>
          </p:cNvPr>
          <p:cNvGrpSpPr>
            <a:grpSpLocks/>
          </p:cNvGrpSpPr>
          <p:nvPr/>
        </p:nvGrpSpPr>
        <p:grpSpPr bwMode="auto">
          <a:xfrm>
            <a:off x="4006850" y="5500688"/>
            <a:ext cx="2859088" cy="847725"/>
            <a:chOff x="2524" y="3465"/>
            <a:chExt cx="1801" cy="534"/>
          </a:xfrm>
        </p:grpSpPr>
        <p:sp>
          <p:nvSpPr>
            <p:cNvPr id="116747" name="Text Box 11">
              <a:extLst>
                <a:ext uri="{FF2B5EF4-FFF2-40B4-BE49-F238E27FC236}">
                  <a16:creationId xmlns:a16="http://schemas.microsoft.com/office/drawing/2014/main" id="{A1BBCE96-C739-4274-9A7D-A5A0934BA160}"/>
                </a:ext>
              </a:extLst>
            </p:cNvPr>
            <p:cNvSpPr txBox="1">
              <a:spLocks noChangeArrowheads="1"/>
            </p:cNvSpPr>
            <p:nvPr/>
          </p:nvSpPr>
          <p:spPr bwMode="auto">
            <a:xfrm>
              <a:off x="2524" y="3711"/>
              <a:ext cx="69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Jupiter</a:t>
              </a:r>
            </a:p>
          </p:txBody>
        </p:sp>
        <p:sp>
          <p:nvSpPr>
            <p:cNvPr id="116748" name="Line 12">
              <a:extLst>
                <a:ext uri="{FF2B5EF4-FFF2-40B4-BE49-F238E27FC236}">
                  <a16:creationId xmlns:a16="http://schemas.microsoft.com/office/drawing/2014/main" id="{1698764D-FC09-48BE-8269-91BF5C4EE9DB}"/>
                </a:ext>
              </a:extLst>
            </p:cNvPr>
            <p:cNvSpPr>
              <a:spLocks noChangeShapeType="1"/>
            </p:cNvSpPr>
            <p:nvPr/>
          </p:nvSpPr>
          <p:spPr bwMode="auto">
            <a:xfrm flipV="1">
              <a:off x="3255" y="3465"/>
              <a:ext cx="1070" cy="31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6749" name="Group 13">
            <a:extLst>
              <a:ext uri="{FF2B5EF4-FFF2-40B4-BE49-F238E27FC236}">
                <a16:creationId xmlns:a16="http://schemas.microsoft.com/office/drawing/2014/main" id="{E6D3100A-FF33-4AC0-B304-09C928D11739}"/>
              </a:ext>
            </a:extLst>
          </p:cNvPr>
          <p:cNvGrpSpPr>
            <a:grpSpLocks/>
          </p:cNvGrpSpPr>
          <p:nvPr/>
        </p:nvGrpSpPr>
        <p:grpSpPr bwMode="auto">
          <a:xfrm>
            <a:off x="7272338" y="4310063"/>
            <a:ext cx="1187450" cy="457200"/>
            <a:chOff x="4581" y="2715"/>
            <a:chExt cx="748" cy="288"/>
          </a:xfrm>
        </p:grpSpPr>
        <p:sp>
          <p:nvSpPr>
            <p:cNvPr id="116750" name="Text Box 14">
              <a:extLst>
                <a:ext uri="{FF2B5EF4-FFF2-40B4-BE49-F238E27FC236}">
                  <a16:creationId xmlns:a16="http://schemas.microsoft.com/office/drawing/2014/main" id="{2AC1C273-A180-4B59-B5A2-1F989D217351}"/>
                </a:ext>
              </a:extLst>
            </p:cNvPr>
            <p:cNvSpPr txBox="1">
              <a:spLocks noChangeArrowheads="1"/>
            </p:cNvSpPr>
            <p:nvPr/>
          </p:nvSpPr>
          <p:spPr bwMode="auto">
            <a:xfrm>
              <a:off x="5011" y="2715"/>
              <a:ext cx="31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IO</a:t>
              </a:r>
            </a:p>
          </p:txBody>
        </p:sp>
        <p:sp>
          <p:nvSpPr>
            <p:cNvPr id="116751" name="Line 15">
              <a:extLst>
                <a:ext uri="{FF2B5EF4-FFF2-40B4-BE49-F238E27FC236}">
                  <a16:creationId xmlns:a16="http://schemas.microsoft.com/office/drawing/2014/main" id="{BDD68324-224B-483C-A613-D57F993CC1D1}"/>
                </a:ext>
              </a:extLst>
            </p:cNvPr>
            <p:cNvSpPr>
              <a:spLocks noChangeShapeType="1"/>
            </p:cNvSpPr>
            <p:nvPr/>
          </p:nvSpPr>
          <p:spPr bwMode="auto">
            <a:xfrm flipH="1">
              <a:off x="4581" y="2834"/>
              <a:ext cx="438" cy="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6752" name="Group 16">
            <a:extLst>
              <a:ext uri="{FF2B5EF4-FFF2-40B4-BE49-F238E27FC236}">
                <a16:creationId xmlns:a16="http://schemas.microsoft.com/office/drawing/2014/main" id="{926B8A59-FBA6-4622-B5D6-26432059BD63}"/>
              </a:ext>
            </a:extLst>
          </p:cNvPr>
          <p:cNvGrpSpPr>
            <a:grpSpLocks/>
          </p:cNvGrpSpPr>
          <p:nvPr/>
        </p:nvGrpSpPr>
        <p:grpSpPr bwMode="auto">
          <a:xfrm>
            <a:off x="995363" y="1457325"/>
            <a:ext cx="1587500" cy="457200"/>
            <a:chOff x="627" y="918"/>
            <a:chExt cx="1000" cy="288"/>
          </a:xfrm>
        </p:grpSpPr>
        <p:sp>
          <p:nvSpPr>
            <p:cNvPr id="116753" name="Text Box 17">
              <a:extLst>
                <a:ext uri="{FF2B5EF4-FFF2-40B4-BE49-F238E27FC236}">
                  <a16:creationId xmlns:a16="http://schemas.microsoft.com/office/drawing/2014/main" id="{04203C9F-FCDA-4AE0-83CE-FE878A3A67A3}"/>
                </a:ext>
              </a:extLst>
            </p:cNvPr>
            <p:cNvSpPr txBox="1">
              <a:spLocks noChangeArrowheads="1"/>
            </p:cNvSpPr>
            <p:nvPr/>
          </p:nvSpPr>
          <p:spPr bwMode="auto">
            <a:xfrm>
              <a:off x="627" y="918"/>
              <a:ext cx="57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Earth</a:t>
              </a:r>
            </a:p>
          </p:txBody>
        </p:sp>
        <p:sp>
          <p:nvSpPr>
            <p:cNvPr id="116754" name="Line 18">
              <a:extLst>
                <a:ext uri="{FF2B5EF4-FFF2-40B4-BE49-F238E27FC236}">
                  <a16:creationId xmlns:a16="http://schemas.microsoft.com/office/drawing/2014/main" id="{57FC3300-55D4-4FE8-917C-88DFB2B6A9C2}"/>
                </a:ext>
              </a:extLst>
            </p:cNvPr>
            <p:cNvSpPr>
              <a:spLocks noChangeShapeType="1"/>
            </p:cNvSpPr>
            <p:nvPr/>
          </p:nvSpPr>
          <p:spPr bwMode="auto">
            <a:xfrm>
              <a:off x="1198" y="1070"/>
              <a:ext cx="429" cy="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6758" name="Picture 22" descr="Reflection and Refraction">
            <a:extLst>
              <a:ext uri="{FF2B5EF4-FFF2-40B4-BE49-F238E27FC236}">
                <a16:creationId xmlns:a16="http://schemas.microsoft.com/office/drawing/2014/main" id="{459245A6-0DA1-496B-BBDB-556C11DC6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6158" y="1675324"/>
            <a:ext cx="4939404" cy="5158239"/>
          </a:xfrm>
          <a:prstGeom prst="rect">
            <a:avLst/>
          </a:prstGeom>
          <a:solidFill>
            <a:schemeClr val="tx1"/>
          </a:solid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758"/>
                                        </p:tgtEl>
                                        <p:attrNameLst>
                                          <p:attrName>style.visibility</p:attrName>
                                        </p:attrNameLst>
                                      </p:cBhvr>
                                      <p:to>
                                        <p:strVal val="visible"/>
                                      </p:to>
                                    </p:set>
                                    <p:animEffect transition="in" filter="fade">
                                      <p:cBhvr>
                                        <p:cTn id="7" dur="500"/>
                                        <p:tgtEl>
                                          <p:spTgt spid="1167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6758"/>
                                        </p:tgtEl>
                                      </p:cBhvr>
                                    </p:animEffect>
                                    <p:set>
                                      <p:cBhvr>
                                        <p:cTn id="12" dur="1" fill="hold">
                                          <p:stCondLst>
                                            <p:cond delay="499"/>
                                          </p:stCondLst>
                                        </p:cTn>
                                        <p:tgtEl>
                                          <p:spTgt spid="116758"/>
                                        </p:tgtEl>
                                        <p:attrNameLst>
                                          <p:attrName>style.visibility</p:attrName>
                                        </p:attrNameLst>
                                      </p:cBhvr>
                                      <p:to>
                                        <p:strVal val="hidden"/>
                                      </p:to>
                                    </p:se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16740"/>
                                        </p:tgtEl>
                                        <p:attrNameLst>
                                          <p:attrName>style.visibility</p:attrName>
                                        </p:attrNameLst>
                                      </p:cBhvr>
                                      <p:to>
                                        <p:strVal val="visible"/>
                                      </p:to>
                                    </p:set>
                                    <p:anim calcmode="lin" valueType="num">
                                      <p:cBhvr>
                                        <p:cTn id="16" dur="500" fill="hold"/>
                                        <p:tgtEl>
                                          <p:spTgt spid="116740"/>
                                        </p:tgtEl>
                                        <p:attrNameLst>
                                          <p:attrName>ppt_w</p:attrName>
                                        </p:attrNameLst>
                                      </p:cBhvr>
                                      <p:tavLst>
                                        <p:tav tm="0">
                                          <p:val>
                                            <p:fltVal val="0"/>
                                          </p:val>
                                        </p:tav>
                                        <p:tav tm="100000">
                                          <p:val>
                                            <p:strVal val="#ppt_w"/>
                                          </p:val>
                                        </p:tav>
                                      </p:tavLst>
                                    </p:anim>
                                    <p:anim calcmode="lin" valueType="num">
                                      <p:cBhvr>
                                        <p:cTn id="17" dur="500" fill="hold"/>
                                        <p:tgtEl>
                                          <p:spTgt spid="116740"/>
                                        </p:tgtEl>
                                        <p:attrNameLst>
                                          <p:attrName>ppt_h</p:attrName>
                                        </p:attrNameLst>
                                      </p:cBhvr>
                                      <p:tavLst>
                                        <p:tav tm="0">
                                          <p:val>
                                            <p:fltVal val="0"/>
                                          </p:val>
                                        </p:tav>
                                        <p:tav tm="100000">
                                          <p:val>
                                            <p:strVal val="#ppt_h"/>
                                          </p:val>
                                        </p:tav>
                                      </p:tavLst>
                                    </p:anim>
                                    <p:animEffect transition="in" filter="fade">
                                      <p:cBhvr>
                                        <p:cTn id="18" dur="500"/>
                                        <p:tgtEl>
                                          <p:spTgt spid="116740"/>
                                        </p:tgtEl>
                                      </p:cBhvr>
                                    </p:animEffect>
                                  </p:childTnLst>
                                </p:cTn>
                              </p:par>
                              <p:par>
                                <p:cTn id="19" presetID="53" presetClass="entr" presetSubtype="16" fill="hold" nodeType="withEffect">
                                  <p:stCondLst>
                                    <p:cond delay="0"/>
                                  </p:stCondLst>
                                  <p:childTnLst>
                                    <p:set>
                                      <p:cBhvr>
                                        <p:cTn id="20" dur="1" fill="hold">
                                          <p:stCondLst>
                                            <p:cond delay="0"/>
                                          </p:stCondLst>
                                        </p:cTn>
                                        <p:tgtEl>
                                          <p:spTgt spid="116741"/>
                                        </p:tgtEl>
                                        <p:attrNameLst>
                                          <p:attrName>style.visibility</p:attrName>
                                        </p:attrNameLst>
                                      </p:cBhvr>
                                      <p:to>
                                        <p:strVal val="visible"/>
                                      </p:to>
                                    </p:set>
                                    <p:anim calcmode="lin" valueType="num">
                                      <p:cBhvr>
                                        <p:cTn id="21" dur="500" fill="hold"/>
                                        <p:tgtEl>
                                          <p:spTgt spid="116741"/>
                                        </p:tgtEl>
                                        <p:attrNameLst>
                                          <p:attrName>ppt_w</p:attrName>
                                        </p:attrNameLst>
                                      </p:cBhvr>
                                      <p:tavLst>
                                        <p:tav tm="0">
                                          <p:val>
                                            <p:fltVal val="0"/>
                                          </p:val>
                                        </p:tav>
                                        <p:tav tm="100000">
                                          <p:val>
                                            <p:strVal val="#ppt_w"/>
                                          </p:val>
                                        </p:tav>
                                      </p:tavLst>
                                    </p:anim>
                                    <p:anim calcmode="lin" valueType="num">
                                      <p:cBhvr>
                                        <p:cTn id="22" dur="500" fill="hold"/>
                                        <p:tgtEl>
                                          <p:spTgt spid="116741"/>
                                        </p:tgtEl>
                                        <p:attrNameLst>
                                          <p:attrName>ppt_h</p:attrName>
                                        </p:attrNameLst>
                                      </p:cBhvr>
                                      <p:tavLst>
                                        <p:tav tm="0">
                                          <p:val>
                                            <p:fltVal val="0"/>
                                          </p:val>
                                        </p:tav>
                                        <p:tav tm="100000">
                                          <p:val>
                                            <p:strVal val="#ppt_h"/>
                                          </p:val>
                                        </p:tav>
                                      </p:tavLst>
                                    </p:anim>
                                    <p:animEffect transition="in" filter="fade">
                                      <p:cBhvr>
                                        <p:cTn id="23" dur="500"/>
                                        <p:tgtEl>
                                          <p:spTgt spid="116741"/>
                                        </p:tgtEl>
                                      </p:cBhvr>
                                    </p:animEffect>
                                  </p:childTnLst>
                                </p:cTn>
                              </p:par>
                              <p:par>
                                <p:cTn id="24" presetID="53" presetClass="entr" presetSubtype="16" fill="hold" nodeType="withEffect">
                                  <p:stCondLst>
                                    <p:cond delay="0"/>
                                  </p:stCondLst>
                                  <p:childTnLst>
                                    <p:set>
                                      <p:cBhvr>
                                        <p:cTn id="25" dur="1" fill="hold">
                                          <p:stCondLst>
                                            <p:cond delay="0"/>
                                          </p:stCondLst>
                                        </p:cTn>
                                        <p:tgtEl>
                                          <p:spTgt spid="116742"/>
                                        </p:tgtEl>
                                        <p:attrNameLst>
                                          <p:attrName>style.visibility</p:attrName>
                                        </p:attrNameLst>
                                      </p:cBhvr>
                                      <p:to>
                                        <p:strVal val="visible"/>
                                      </p:to>
                                    </p:set>
                                    <p:anim calcmode="lin" valueType="num">
                                      <p:cBhvr>
                                        <p:cTn id="26" dur="500" fill="hold"/>
                                        <p:tgtEl>
                                          <p:spTgt spid="116742"/>
                                        </p:tgtEl>
                                        <p:attrNameLst>
                                          <p:attrName>ppt_w</p:attrName>
                                        </p:attrNameLst>
                                      </p:cBhvr>
                                      <p:tavLst>
                                        <p:tav tm="0">
                                          <p:val>
                                            <p:fltVal val="0"/>
                                          </p:val>
                                        </p:tav>
                                        <p:tav tm="100000">
                                          <p:val>
                                            <p:strVal val="#ppt_w"/>
                                          </p:val>
                                        </p:tav>
                                      </p:tavLst>
                                    </p:anim>
                                    <p:anim calcmode="lin" valueType="num">
                                      <p:cBhvr>
                                        <p:cTn id="27" dur="500" fill="hold"/>
                                        <p:tgtEl>
                                          <p:spTgt spid="116742"/>
                                        </p:tgtEl>
                                        <p:attrNameLst>
                                          <p:attrName>ppt_h</p:attrName>
                                        </p:attrNameLst>
                                      </p:cBhvr>
                                      <p:tavLst>
                                        <p:tav tm="0">
                                          <p:val>
                                            <p:fltVal val="0"/>
                                          </p:val>
                                        </p:tav>
                                        <p:tav tm="100000">
                                          <p:val>
                                            <p:strVal val="#ppt_h"/>
                                          </p:val>
                                        </p:tav>
                                      </p:tavLst>
                                    </p:anim>
                                    <p:animEffect transition="in" filter="fade">
                                      <p:cBhvr>
                                        <p:cTn id="28" dur="500"/>
                                        <p:tgtEl>
                                          <p:spTgt spid="11674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2000" fill="hold"/>
                                        <p:tgtEl>
                                          <p:spTgt spid="24"/>
                                        </p:tgtEl>
                                        <p:attrNameLst>
                                          <p:attrName>ppt_w</p:attrName>
                                        </p:attrNameLst>
                                      </p:cBhvr>
                                      <p:tavLst>
                                        <p:tav tm="0">
                                          <p:val>
                                            <p:fltVal val="0"/>
                                          </p:val>
                                        </p:tav>
                                        <p:tav tm="100000">
                                          <p:val>
                                            <p:strVal val="#ppt_w"/>
                                          </p:val>
                                        </p:tav>
                                      </p:tavLst>
                                    </p:anim>
                                    <p:anim calcmode="lin" valueType="num">
                                      <p:cBhvr>
                                        <p:cTn id="32" dur="2000" fill="hold"/>
                                        <p:tgtEl>
                                          <p:spTgt spid="24"/>
                                        </p:tgtEl>
                                        <p:attrNameLst>
                                          <p:attrName>ppt_h</p:attrName>
                                        </p:attrNameLst>
                                      </p:cBhvr>
                                      <p:tavLst>
                                        <p:tav tm="0">
                                          <p:val>
                                            <p:fltVal val="0"/>
                                          </p:val>
                                        </p:tav>
                                        <p:tav tm="100000">
                                          <p:val>
                                            <p:strVal val="#ppt_h"/>
                                          </p:val>
                                        </p:tav>
                                      </p:tavLst>
                                    </p:anim>
                                    <p:animEffect transition="in" filter="fade">
                                      <p:cBhvr>
                                        <p:cTn id="33" dur="2000"/>
                                        <p:tgtEl>
                                          <p:spTgt spid="24"/>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16752"/>
                                        </p:tgtEl>
                                        <p:attrNameLst>
                                          <p:attrName>style.visibility</p:attrName>
                                        </p:attrNameLst>
                                      </p:cBhvr>
                                      <p:to>
                                        <p:strVal val="visible"/>
                                      </p:to>
                                    </p:set>
                                    <p:animEffect transition="in" filter="wipe(left)">
                                      <p:cBhvr>
                                        <p:cTn id="37" dur="500"/>
                                        <p:tgtEl>
                                          <p:spTgt spid="116752"/>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116746"/>
                                        </p:tgtEl>
                                        <p:attrNameLst>
                                          <p:attrName>style.visibility</p:attrName>
                                        </p:attrNameLst>
                                      </p:cBhvr>
                                      <p:to>
                                        <p:strVal val="visible"/>
                                      </p:to>
                                    </p:set>
                                    <p:animEffect transition="in" filter="wipe(left)">
                                      <p:cBhvr>
                                        <p:cTn id="41" dur="500"/>
                                        <p:tgtEl>
                                          <p:spTgt spid="116746"/>
                                        </p:tgtEl>
                                      </p:cBhvr>
                                    </p:animEffect>
                                  </p:childTnLst>
                                </p:cTn>
                              </p:par>
                            </p:childTnLst>
                          </p:cTn>
                        </p:par>
                        <p:par>
                          <p:cTn id="42" fill="hold">
                            <p:stCondLst>
                              <p:cond delay="3500"/>
                            </p:stCondLst>
                            <p:childTnLst>
                              <p:par>
                                <p:cTn id="43" presetID="22" presetClass="entr" presetSubtype="2" fill="hold" nodeType="afterEffect">
                                  <p:stCondLst>
                                    <p:cond delay="0"/>
                                  </p:stCondLst>
                                  <p:childTnLst>
                                    <p:set>
                                      <p:cBhvr>
                                        <p:cTn id="44" dur="1" fill="hold">
                                          <p:stCondLst>
                                            <p:cond delay="0"/>
                                          </p:stCondLst>
                                        </p:cTn>
                                        <p:tgtEl>
                                          <p:spTgt spid="116749"/>
                                        </p:tgtEl>
                                        <p:attrNameLst>
                                          <p:attrName>style.visibility</p:attrName>
                                        </p:attrNameLst>
                                      </p:cBhvr>
                                      <p:to>
                                        <p:strVal val="visible"/>
                                      </p:to>
                                    </p:set>
                                    <p:animEffect transition="in" filter="wipe(right)">
                                      <p:cBhvr>
                                        <p:cTn id="45" dur="500"/>
                                        <p:tgtEl>
                                          <p:spTgt spid="11674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path" presetSubtype="0" repeatCount="indefinite" fill="hold" grpId="1" nodeType="clickEffect">
                                  <p:stCondLst>
                                    <p:cond delay="0"/>
                                  </p:stCondLst>
                                  <p:childTnLst>
                                    <p:animMotion origin="layout" path="M 3.05556E-6 -2.22222E-6 C 0.05416 -2.22222E-6 0.09843 0.05371 0.09843 0.11991 C 0.09843 0.18588 0.05416 0.23982 3.05556E-6 0.23982 C -0.05417 0.23982 -0.09809 0.18588 -0.09809 0.11991 C -0.09809 0.05371 -0.05417 -2.22222E-6 3.05556E-6 -2.22222E-6 Z " pathEditMode="relative" rAng="0" ptsTypes="AAAAA">
                                      <p:cBhvr>
                                        <p:cTn id="49" dur="2000" spd="-100000" fill="hold"/>
                                        <p:tgtEl>
                                          <p:spTgt spid="24"/>
                                        </p:tgtEl>
                                        <p:attrNameLst>
                                          <p:attrName>ppt_x</p:attrName>
                                          <p:attrName>ppt_y</p:attrName>
                                        </p:attrNameLst>
                                      </p:cBhvr>
                                      <p:rCtr x="17" y="11991"/>
                                    </p:animMotion>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116738"/>
                                        </p:tgtEl>
                                        <p:attrNameLst>
                                          <p:attrName>style.visibility</p:attrName>
                                        </p:attrNameLst>
                                      </p:cBhvr>
                                      <p:to>
                                        <p:strVal val="visible"/>
                                      </p:to>
                                    </p:set>
                                    <p:animEffect transition="in" filter="wipe(left)">
                                      <p:cBhvr>
                                        <p:cTn id="53" dur="500"/>
                                        <p:tgtEl>
                                          <p:spTgt spid="116738"/>
                                        </p:tgtEl>
                                      </p:cBhvr>
                                    </p:animEffect>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116744"/>
                                        </p:tgtEl>
                                        <p:attrNameLst>
                                          <p:attrName>style.visibility</p:attrName>
                                        </p:attrNameLst>
                                      </p:cBhvr>
                                      <p:to>
                                        <p:strVal val="visible"/>
                                      </p:to>
                                    </p:set>
                                    <p:animEffect transition="in" filter="wipe(left)">
                                      <p:cBhvr>
                                        <p:cTn id="57" dur="500"/>
                                        <p:tgtEl>
                                          <p:spTgt spid="116744"/>
                                        </p:tgtEl>
                                      </p:cBhvr>
                                    </p:animEffect>
                                  </p:childTnLst>
                                </p:cTn>
                              </p:par>
                              <p:par>
                                <p:cTn id="58" presetID="1" presetClass="path" presetSubtype="0" repeatCount="indefinite" fill="hold" nodeType="withEffect">
                                  <p:stCondLst>
                                    <p:cond delay="0"/>
                                  </p:stCondLst>
                                  <p:childTnLst>
                                    <p:animMotion origin="layout" path="M 5E-6 -2.22222E-6 C 0.06893 -2.22222E-6 0.12501 0.07199 0.12501 0.16134 C 0.12501 0.25047 0.06893 0.32338 5E-6 0.32338 C -0.06893 0.32338 -0.125 0.25047 -0.125 0.16134 C -0.125 0.07199 -0.06893 -2.22222E-6 5E-6 -2.22222E-6 Z " pathEditMode="relative" rAng="0" ptsTypes="AAAAA">
                                      <p:cBhvr>
                                        <p:cTn id="59" dur="20000" spd="-100000" fill="hold"/>
                                        <p:tgtEl>
                                          <p:spTgt spid="116741"/>
                                        </p:tgtEl>
                                        <p:attrNameLst>
                                          <p:attrName>ppt_x</p:attrName>
                                          <p:attrName>ppt_y</p:attrName>
                                        </p:attrNameLst>
                                      </p:cBhvr>
                                      <p:rCtr x="0" y="16157"/>
                                    </p:animMotion>
                                  </p:childTnLst>
                                </p:cTn>
                              </p:par>
                            </p:childTnLst>
                          </p:cTn>
                        </p:par>
                        <p:par>
                          <p:cTn id="60" fill="hold">
                            <p:stCondLst>
                              <p:cond delay="22500"/>
                            </p:stCondLst>
                            <p:childTnLst>
                              <p:par>
                                <p:cTn id="61" presetID="2" presetClass="entr" presetSubtype="8" fill="hold" grpId="0" nodeType="afterEffect">
                                  <p:stCondLst>
                                    <p:cond delay="0"/>
                                  </p:stCondLst>
                                  <p:childTnLst>
                                    <p:set>
                                      <p:cBhvr>
                                        <p:cTn id="62" dur="1" fill="hold">
                                          <p:stCondLst>
                                            <p:cond delay="0"/>
                                          </p:stCondLst>
                                        </p:cTn>
                                        <p:tgtEl>
                                          <p:spTgt spid="116745"/>
                                        </p:tgtEl>
                                        <p:attrNameLst>
                                          <p:attrName>style.visibility</p:attrName>
                                        </p:attrNameLst>
                                      </p:cBhvr>
                                      <p:to>
                                        <p:strVal val="visible"/>
                                      </p:to>
                                    </p:set>
                                    <p:anim calcmode="lin" valueType="num">
                                      <p:cBhvr additive="base">
                                        <p:cTn id="63" dur="500" fill="hold"/>
                                        <p:tgtEl>
                                          <p:spTgt spid="116745"/>
                                        </p:tgtEl>
                                        <p:attrNameLst>
                                          <p:attrName>ppt_x</p:attrName>
                                        </p:attrNameLst>
                                      </p:cBhvr>
                                      <p:tavLst>
                                        <p:tav tm="0">
                                          <p:val>
                                            <p:strVal val="0-#ppt_w/2"/>
                                          </p:val>
                                        </p:tav>
                                        <p:tav tm="100000">
                                          <p:val>
                                            <p:strVal val="#ppt_x"/>
                                          </p:val>
                                        </p:tav>
                                      </p:tavLst>
                                    </p:anim>
                                    <p:anim calcmode="lin" valueType="num">
                                      <p:cBhvr additive="base">
                                        <p:cTn id="64" dur="500" fill="hold"/>
                                        <p:tgtEl>
                                          <p:spTgt spid="1167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autoUpdateAnimBg="0"/>
      <p:bldP spid="116738" grpId="0" animBg="1" autoUpdateAnimBg="0"/>
      <p:bldP spid="116744" grpId="0" animBg="1" autoUpdateAnimBg="0"/>
      <p:bldP spid="116745" grpId="0" autoUpdateAnimBg="0"/>
    </p:bld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Beam</Template>
  <TotalTime>13947</TotalTime>
  <Words>1307</Words>
  <Application>Microsoft Office PowerPoint</Application>
  <PresentationFormat>On-screen Show (4:3)</PresentationFormat>
  <Paragraphs>152</Paragraphs>
  <Slides>24</Slides>
  <Notes>0</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1" baseType="lpstr">
      <vt:lpstr>Arial</vt:lpstr>
      <vt:lpstr>Cambria Math</vt:lpstr>
      <vt:lpstr>Times New Roman</vt:lpstr>
      <vt:lpstr>Verdana</vt:lpstr>
      <vt:lpstr>Wingdings</vt:lpstr>
      <vt:lpstr>Beam</vt:lpstr>
      <vt:lpstr>Equation</vt:lpstr>
      <vt:lpstr>Electromagnetism</vt:lpstr>
      <vt:lpstr>Electromagnetic Waves</vt:lpstr>
      <vt:lpstr>Electromagnetic Waves (cont.)</vt:lpstr>
      <vt:lpstr>Characteristics of Electromagnetic Waves</vt:lpstr>
      <vt:lpstr>Electromagnetic Spectrum</vt:lpstr>
      <vt:lpstr>Transmitting and Receiving a Radio Wave</vt:lpstr>
      <vt:lpstr>Determining the Speed of Light</vt:lpstr>
      <vt:lpstr>The Speed of Light</vt:lpstr>
      <vt:lpstr>Ole Roemer’s Experiment</vt:lpstr>
      <vt:lpstr>Fizeau and Foucault</vt:lpstr>
      <vt:lpstr>The Michelson Experiment</vt:lpstr>
      <vt:lpstr>Speed of Light</vt:lpstr>
      <vt:lpstr>Example</vt:lpstr>
      <vt:lpstr>The Doppler Effect and Polarization</vt:lpstr>
      <vt:lpstr>The Doppler Effect</vt:lpstr>
      <vt:lpstr>Light Polarization</vt:lpstr>
      <vt:lpstr>Light Polarization in Nature</vt:lpstr>
      <vt:lpstr>Light Polarization in Nature</vt:lpstr>
      <vt:lpstr>Key Ideas</vt:lpstr>
      <vt:lpstr>Key Ideas</vt:lpstr>
      <vt:lpstr>Last Time</vt:lpstr>
      <vt:lpstr>What You Will Learn About</vt:lpstr>
      <vt:lpstr>Transmitting Radio Waves</vt:lpstr>
      <vt:lpstr>Receiving Radio Waves</vt:lpstr>
    </vt:vector>
  </TitlesOfParts>
  <Company>TEXACO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Potential</dc:title>
  <dc:creator>Charlie</dc:creator>
  <cp:lastModifiedBy>Charlie Ropes</cp:lastModifiedBy>
  <cp:revision>170</cp:revision>
  <dcterms:created xsi:type="dcterms:W3CDTF">2005-02-07T22:48:55Z</dcterms:created>
  <dcterms:modified xsi:type="dcterms:W3CDTF">2020-05-18T05:15:04Z</dcterms:modified>
</cp:coreProperties>
</file>